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7"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D13692-3867-436E-895C-209EA0FD964B}" v="23" dt="2024-07-27T23:58:28.0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15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os Abraham Rojas Granados" userId="e1fad6fd-e0bf-4201-ab3e-77da7e9383a5" providerId="ADAL" clId="{A3D13692-3867-436E-895C-209EA0FD964B}"/>
    <pc:docChg chg="undo custSel addSld delSld modSld">
      <pc:chgData name="Carlos Abraham Rojas Granados" userId="e1fad6fd-e0bf-4201-ab3e-77da7e9383a5" providerId="ADAL" clId="{A3D13692-3867-436E-895C-209EA0FD964B}" dt="2024-07-28T00:03:33.976" v="6075" actId="20577"/>
      <pc:docMkLst>
        <pc:docMk/>
      </pc:docMkLst>
      <pc:sldChg chg="modSp mod">
        <pc:chgData name="Carlos Abraham Rojas Granados" userId="e1fad6fd-e0bf-4201-ab3e-77da7e9383a5" providerId="ADAL" clId="{A3D13692-3867-436E-895C-209EA0FD964B}" dt="2024-07-28T00:00:55.284" v="6031" actId="20577"/>
        <pc:sldMkLst>
          <pc:docMk/>
          <pc:sldMk cId="3541346265" sldId="256"/>
        </pc:sldMkLst>
        <pc:spChg chg="mod">
          <ac:chgData name="Carlos Abraham Rojas Granados" userId="e1fad6fd-e0bf-4201-ab3e-77da7e9383a5" providerId="ADAL" clId="{A3D13692-3867-436E-895C-209EA0FD964B}" dt="2024-07-28T00:00:55.284" v="6031" actId="20577"/>
          <ac:spMkLst>
            <pc:docMk/>
            <pc:sldMk cId="3541346265" sldId="256"/>
            <ac:spMk id="2" creationId="{85E501FB-2E6A-9186-47BF-EDBBDF776E15}"/>
          </ac:spMkLst>
        </pc:spChg>
        <pc:spChg chg="mod">
          <ac:chgData name="Carlos Abraham Rojas Granados" userId="e1fad6fd-e0bf-4201-ab3e-77da7e9383a5" providerId="ADAL" clId="{A3D13692-3867-436E-895C-209EA0FD964B}" dt="2024-07-27T23:32:32.469" v="4926" actId="1076"/>
          <ac:spMkLst>
            <pc:docMk/>
            <pc:sldMk cId="3541346265" sldId="256"/>
            <ac:spMk id="3" creationId="{7E893FAC-9733-63A8-5539-F69DEC2CCECB}"/>
          </ac:spMkLst>
        </pc:spChg>
      </pc:sldChg>
      <pc:sldChg chg="modSp mod setBg">
        <pc:chgData name="Carlos Abraham Rojas Granados" userId="e1fad6fd-e0bf-4201-ab3e-77da7e9383a5" providerId="ADAL" clId="{A3D13692-3867-436E-895C-209EA0FD964B}" dt="2024-07-28T00:00:59.722" v="6032"/>
        <pc:sldMkLst>
          <pc:docMk/>
          <pc:sldMk cId="622034553" sldId="257"/>
        </pc:sldMkLst>
        <pc:spChg chg="mod">
          <ac:chgData name="Carlos Abraham Rojas Granados" userId="e1fad6fd-e0bf-4201-ab3e-77da7e9383a5" providerId="ADAL" clId="{A3D13692-3867-436E-895C-209EA0FD964B}" dt="2024-07-28T00:00:59.722" v="6032"/>
          <ac:spMkLst>
            <pc:docMk/>
            <pc:sldMk cId="622034553" sldId="257"/>
            <ac:spMk id="2" creationId="{85E501FB-2E6A-9186-47BF-EDBBDF776E15}"/>
          </ac:spMkLst>
        </pc:spChg>
        <pc:spChg chg="mod">
          <ac:chgData name="Carlos Abraham Rojas Granados" userId="e1fad6fd-e0bf-4201-ab3e-77da7e9383a5" providerId="ADAL" clId="{A3D13692-3867-436E-895C-209EA0FD964B}" dt="2024-07-27T23:33:34.854" v="5017" actId="20577"/>
          <ac:spMkLst>
            <pc:docMk/>
            <pc:sldMk cId="622034553" sldId="257"/>
            <ac:spMk id="3" creationId="{7E893FAC-9733-63A8-5539-F69DEC2CCECB}"/>
          </ac:spMkLst>
        </pc:spChg>
      </pc:sldChg>
      <pc:sldChg chg="modSp mod">
        <pc:chgData name="Carlos Abraham Rojas Granados" userId="e1fad6fd-e0bf-4201-ab3e-77da7e9383a5" providerId="ADAL" clId="{A3D13692-3867-436E-895C-209EA0FD964B}" dt="2024-07-27T23:31:35.154" v="4841" actId="27636"/>
        <pc:sldMkLst>
          <pc:docMk/>
          <pc:sldMk cId="225801675" sldId="258"/>
        </pc:sldMkLst>
        <pc:spChg chg="mod">
          <ac:chgData name="Carlos Abraham Rojas Granados" userId="e1fad6fd-e0bf-4201-ab3e-77da7e9383a5" providerId="ADAL" clId="{A3D13692-3867-436E-895C-209EA0FD964B}" dt="2024-07-27T23:30:47.149" v="4734" actId="1076"/>
          <ac:spMkLst>
            <pc:docMk/>
            <pc:sldMk cId="225801675" sldId="258"/>
            <ac:spMk id="2" creationId="{85E501FB-2E6A-9186-47BF-EDBBDF776E15}"/>
          </ac:spMkLst>
        </pc:spChg>
        <pc:spChg chg="mod">
          <ac:chgData name="Carlos Abraham Rojas Granados" userId="e1fad6fd-e0bf-4201-ab3e-77da7e9383a5" providerId="ADAL" clId="{A3D13692-3867-436E-895C-209EA0FD964B}" dt="2024-07-27T23:31:35.154" v="4841" actId="27636"/>
          <ac:spMkLst>
            <pc:docMk/>
            <pc:sldMk cId="225801675" sldId="258"/>
            <ac:spMk id="3" creationId="{7E893FAC-9733-63A8-5539-F69DEC2CCECB}"/>
          </ac:spMkLst>
        </pc:spChg>
      </pc:sldChg>
      <pc:sldChg chg="delSp modSp mod">
        <pc:chgData name="Carlos Abraham Rojas Granados" userId="e1fad6fd-e0bf-4201-ab3e-77da7e9383a5" providerId="ADAL" clId="{A3D13692-3867-436E-895C-209EA0FD964B}" dt="2024-07-27T23:37:16.454" v="5155" actId="1076"/>
        <pc:sldMkLst>
          <pc:docMk/>
          <pc:sldMk cId="2448063870" sldId="259"/>
        </pc:sldMkLst>
        <pc:spChg chg="mod">
          <ac:chgData name="Carlos Abraham Rojas Granados" userId="e1fad6fd-e0bf-4201-ab3e-77da7e9383a5" providerId="ADAL" clId="{A3D13692-3867-436E-895C-209EA0FD964B}" dt="2024-07-27T23:37:16.454" v="5155" actId="1076"/>
          <ac:spMkLst>
            <pc:docMk/>
            <pc:sldMk cId="2448063870" sldId="259"/>
            <ac:spMk id="2" creationId="{85E501FB-2E6A-9186-47BF-EDBBDF776E15}"/>
          </ac:spMkLst>
        </pc:spChg>
        <pc:spChg chg="del mod">
          <ac:chgData name="Carlos Abraham Rojas Granados" userId="e1fad6fd-e0bf-4201-ab3e-77da7e9383a5" providerId="ADAL" clId="{A3D13692-3867-436E-895C-209EA0FD964B}" dt="2024-07-26T22:00:14.170" v="137" actId="478"/>
          <ac:spMkLst>
            <pc:docMk/>
            <pc:sldMk cId="2448063870" sldId="259"/>
            <ac:spMk id="3" creationId="{7E893FAC-9733-63A8-5539-F69DEC2CCECB}"/>
          </ac:spMkLst>
        </pc:spChg>
      </pc:sldChg>
      <pc:sldChg chg="modSp mod">
        <pc:chgData name="Carlos Abraham Rojas Granados" userId="e1fad6fd-e0bf-4201-ab3e-77da7e9383a5" providerId="ADAL" clId="{A3D13692-3867-436E-895C-209EA0FD964B}" dt="2024-07-28T00:01:06.069" v="6034" actId="404"/>
        <pc:sldMkLst>
          <pc:docMk/>
          <pc:sldMk cId="606953245" sldId="260"/>
        </pc:sldMkLst>
        <pc:spChg chg="mod">
          <ac:chgData name="Carlos Abraham Rojas Granados" userId="e1fad6fd-e0bf-4201-ab3e-77da7e9383a5" providerId="ADAL" clId="{A3D13692-3867-436E-895C-209EA0FD964B}" dt="2024-07-28T00:01:06.069" v="6034" actId="404"/>
          <ac:spMkLst>
            <pc:docMk/>
            <pc:sldMk cId="606953245" sldId="260"/>
            <ac:spMk id="2" creationId="{85E501FB-2E6A-9186-47BF-EDBBDF776E15}"/>
          </ac:spMkLst>
        </pc:spChg>
        <pc:spChg chg="mod">
          <ac:chgData name="Carlos Abraham Rojas Granados" userId="e1fad6fd-e0bf-4201-ab3e-77da7e9383a5" providerId="ADAL" clId="{A3D13692-3867-436E-895C-209EA0FD964B}" dt="2024-07-27T23:35:43.469" v="5134" actId="404"/>
          <ac:spMkLst>
            <pc:docMk/>
            <pc:sldMk cId="606953245" sldId="260"/>
            <ac:spMk id="3" creationId="{7E893FAC-9733-63A8-5539-F69DEC2CCECB}"/>
          </ac:spMkLst>
        </pc:spChg>
        <pc:picChg chg="mod">
          <ac:chgData name="Carlos Abraham Rojas Granados" userId="e1fad6fd-e0bf-4201-ab3e-77da7e9383a5" providerId="ADAL" clId="{A3D13692-3867-436E-895C-209EA0FD964B}" dt="2024-07-27T23:33:43.343" v="5020" actId="1076"/>
          <ac:picMkLst>
            <pc:docMk/>
            <pc:sldMk cId="606953245" sldId="260"/>
            <ac:picMk id="6" creationId="{A2A798D0-628A-BBDC-C551-777711FE181D}"/>
          </ac:picMkLst>
        </pc:picChg>
      </pc:sldChg>
      <pc:sldChg chg="modSp mod">
        <pc:chgData name="Carlos Abraham Rojas Granados" userId="e1fad6fd-e0bf-4201-ab3e-77da7e9383a5" providerId="ADAL" clId="{A3D13692-3867-436E-895C-209EA0FD964B}" dt="2024-07-28T00:01:25.045" v="6036" actId="1076"/>
        <pc:sldMkLst>
          <pc:docMk/>
          <pc:sldMk cId="338981325" sldId="261"/>
        </pc:sldMkLst>
        <pc:spChg chg="mod">
          <ac:chgData name="Carlos Abraham Rojas Granados" userId="e1fad6fd-e0bf-4201-ab3e-77da7e9383a5" providerId="ADAL" clId="{A3D13692-3867-436E-895C-209EA0FD964B}" dt="2024-07-28T00:01:16.907" v="6035" actId="403"/>
          <ac:spMkLst>
            <pc:docMk/>
            <pc:sldMk cId="338981325" sldId="261"/>
            <ac:spMk id="2" creationId="{85E501FB-2E6A-9186-47BF-EDBBDF776E15}"/>
          </ac:spMkLst>
        </pc:spChg>
        <pc:spChg chg="mod">
          <ac:chgData name="Carlos Abraham Rojas Granados" userId="e1fad6fd-e0bf-4201-ab3e-77da7e9383a5" providerId="ADAL" clId="{A3D13692-3867-436E-895C-209EA0FD964B}" dt="2024-07-28T00:01:25.045" v="6036" actId="1076"/>
          <ac:spMkLst>
            <pc:docMk/>
            <pc:sldMk cId="338981325" sldId="261"/>
            <ac:spMk id="3" creationId="{7E893FAC-9733-63A8-5539-F69DEC2CCECB}"/>
          </ac:spMkLst>
        </pc:spChg>
      </pc:sldChg>
      <pc:sldChg chg="modSp mod">
        <pc:chgData name="Carlos Abraham Rojas Granados" userId="e1fad6fd-e0bf-4201-ab3e-77da7e9383a5" providerId="ADAL" clId="{A3D13692-3867-436E-895C-209EA0FD964B}" dt="2024-07-27T23:39:48.484" v="5319" actId="20577"/>
        <pc:sldMkLst>
          <pc:docMk/>
          <pc:sldMk cId="1970564923" sldId="262"/>
        </pc:sldMkLst>
        <pc:spChg chg="mod">
          <ac:chgData name="Carlos Abraham Rojas Granados" userId="e1fad6fd-e0bf-4201-ab3e-77da7e9383a5" providerId="ADAL" clId="{A3D13692-3867-436E-895C-209EA0FD964B}" dt="2024-07-27T22:23:42.246" v="383" actId="403"/>
          <ac:spMkLst>
            <pc:docMk/>
            <pc:sldMk cId="1970564923" sldId="262"/>
            <ac:spMk id="2" creationId="{85E501FB-2E6A-9186-47BF-EDBBDF776E15}"/>
          </ac:spMkLst>
        </pc:spChg>
        <pc:spChg chg="mod">
          <ac:chgData name="Carlos Abraham Rojas Granados" userId="e1fad6fd-e0bf-4201-ab3e-77da7e9383a5" providerId="ADAL" clId="{A3D13692-3867-436E-895C-209EA0FD964B}" dt="2024-07-27T23:39:48.484" v="5319" actId="20577"/>
          <ac:spMkLst>
            <pc:docMk/>
            <pc:sldMk cId="1970564923" sldId="262"/>
            <ac:spMk id="3" creationId="{7E893FAC-9733-63A8-5539-F69DEC2CCECB}"/>
          </ac:spMkLst>
        </pc:spChg>
      </pc:sldChg>
      <pc:sldChg chg="modSp mod">
        <pc:chgData name="Carlos Abraham Rojas Granados" userId="e1fad6fd-e0bf-4201-ab3e-77da7e9383a5" providerId="ADAL" clId="{A3D13692-3867-436E-895C-209EA0FD964B}" dt="2024-07-27T22:25:18.765" v="387" actId="20577"/>
        <pc:sldMkLst>
          <pc:docMk/>
          <pc:sldMk cId="4216697531" sldId="263"/>
        </pc:sldMkLst>
        <pc:spChg chg="mod">
          <ac:chgData name="Carlos Abraham Rojas Granados" userId="e1fad6fd-e0bf-4201-ab3e-77da7e9383a5" providerId="ADAL" clId="{A3D13692-3867-436E-895C-209EA0FD964B}" dt="2024-07-27T22:23:46.179" v="384" actId="113"/>
          <ac:spMkLst>
            <pc:docMk/>
            <pc:sldMk cId="4216697531" sldId="263"/>
            <ac:spMk id="2" creationId="{85E501FB-2E6A-9186-47BF-EDBBDF776E15}"/>
          </ac:spMkLst>
        </pc:spChg>
        <pc:spChg chg="mod">
          <ac:chgData name="Carlos Abraham Rojas Granados" userId="e1fad6fd-e0bf-4201-ab3e-77da7e9383a5" providerId="ADAL" clId="{A3D13692-3867-436E-895C-209EA0FD964B}" dt="2024-07-27T22:25:18.765" v="387" actId="20577"/>
          <ac:spMkLst>
            <pc:docMk/>
            <pc:sldMk cId="4216697531" sldId="263"/>
            <ac:spMk id="3" creationId="{7E893FAC-9733-63A8-5539-F69DEC2CCECB}"/>
          </ac:spMkLst>
        </pc:spChg>
      </pc:sldChg>
      <pc:sldChg chg="addSp delSp modSp mod">
        <pc:chgData name="Carlos Abraham Rojas Granados" userId="e1fad6fd-e0bf-4201-ab3e-77da7e9383a5" providerId="ADAL" clId="{A3D13692-3867-436E-895C-209EA0FD964B}" dt="2024-07-28T00:02:17.054" v="6058" actId="1076"/>
        <pc:sldMkLst>
          <pc:docMk/>
          <pc:sldMk cId="3756433062" sldId="264"/>
        </pc:sldMkLst>
        <pc:spChg chg="mod">
          <ac:chgData name="Carlos Abraham Rojas Granados" userId="e1fad6fd-e0bf-4201-ab3e-77da7e9383a5" providerId="ADAL" clId="{A3D13692-3867-436E-895C-209EA0FD964B}" dt="2024-07-28T00:02:17.054" v="6058" actId="1076"/>
          <ac:spMkLst>
            <pc:docMk/>
            <pc:sldMk cId="3756433062" sldId="264"/>
            <ac:spMk id="2" creationId="{85E501FB-2E6A-9186-47BF-EDBBDF776E15}"/>
          </ac:spMkLst>
        </pc:spChg>
        <pc:spChg chg="del mod">
          <ac:chgData name="Carlos Abraham Rojas Granados" userId="e1fad6fd-e0bf-4201-ab3e-77da7e9383a5" providerId="ADAL" clId="{A3D13692-3867-436E-895C-209EA0FD964B}" dt="2024-07-28T00:01:59.794" v="6047" actId="478"/>
          <ac:spMkLst>
            <pc:docMk/>
            <pc:sldMk cId="3756433062" sldId="264"/>
            <ac:spMk id="3" creationId="{7E893FAC-9733-63A8-5539-F69DEC2CCECB}"/>
          </ac:spMkLst>
        </pc:spChg>
        <pc:spChg chg="add del mod">
          <ac:chgData name="Carlos Abraham Rojas Granados" userId="e1fad6fd-e0bf-4201-ab3e-77da7e9383a5" providerId="ADAL" clId="{A3D13692-3867-436E-895C-209EA0FD964B}" dt="2024-07-26T22:01:44.988" v="164" actId="478"/>
          <ac:spMkLst>
            <pc:docMk/>
            <pc:sldMk cId="3756433062" sldId="264"/>
            <ac:spMk id="5" creationId="{FE25B9B9-1EDC-C630-5D11-07258696C132}"/>
          </ac:spMkLst>
        </pc:spChg>
        <pc:spChg chg="add del mod">
          <ac:chgData name="Carlos Abraham Rojas Granados" userId="e1fad6fd-e0bf-4201-ab3e-77da7e9383a5" providerId="ADAL" clId="{A3D13692-3867-436E-895C-209EA0FD964B}" dt="2024-07-28T00:01:59.796" v="6049"/>
          <ac:spMkLst>
            <pc:docMk/>
            <pc:sldMk cId="3756433062" sldId="264"/>
            <ac:spMk id="8" creationId="{A219B0A5-155B-D827-7225-1E52FCFAE4F4}"/>
          </ac:spMkLst>
        </pc:spChg>
        <pc:picChg chg="mod">
          <ac:chgData name="Carlos Abraham Rojas Granados" userId="e1fad6fd-e0bf-4201-ab3e-77da7e9383a5" providerId="ADAL" clId="{A3D13692-3867-436E-895C-209EA0FD964B}" dt="2024-07-27T23:41:01.926" v="5389" actId="1076"/>
          <ac:picMkLst>
            <pc:docMk/>
            <pc:sldMk cId="3756433062" sldId="264"/>
            <ac:picMk id="6" creationId="{A2A798D0-628A-BBDC-C551-777711FE181D}"/>
          </ac:picMkLst>
        </pc:picChg>
      </pc:sldChg>
      <pc:sldChg chg="modSp mod">
        <pc:chgData name="Carlos Abraham Rojas Granados" userId="e1fad6fd-e0bf-4201-ab3e-77da7e9383a5" providerId="ADAL" clId="{A3D13692-3867-436E-895C-209EA0FD964B}" dt="2024-07-28T00:02:25.974" v="6061" actId="1076"/>
        <pc:sldMkLst>
          <pc:docMk/>
          <pc:sldMk cId="4077420620" sldId="265"/>
        </pc:sldMkLst>
        <pc:spChg chg="mod">
          <ac:chgData name="Carlos Abraham Rojas Granados" userId="e1fad6fd-e0bf-4201-ab3e-77da7e9383a5" providerId="ADAL" clId="{A3D13692-3867-436E-895C-209EA0FD964B}" dt="2024-07-28T00:02:25.974" v="6061" actId="1076"/>
          <ac:spMkLst>
            <pc:docMk/>
            <pc:sldMk cId="4077420620" sldId="265"/>
            <ac:spMk id="2" creationId="{85E501FB-2E6A-9186-47BF-EDBBDF776E15}"/>
          </ac:spMkLst>
        </pc:spChg>
        <pc:spChg chg="mod">
          <ac:chgData name="Carlos Abraham Rojas Granados" userId="e1fad6fd-e0bf-4201-ab3e-77da7e9383a5" providerId="ADAL" clId="{A3D13692-3867-436E-895C-209EA0FD964B}" dt="2024-07-28T00:02:24.445" v="6060" actId="1076"/>
          <ac:spMkLst>
            <pc:docMk/>
            <pc:sldMk cId="4077420620" sldId="265"/>
            <ac:spMk id="3" creationId="{7E893FAC-9733-63A8-5539-F69DEC2CCECB}"/>
          </ac:spMkLst>
        </pc:spChg>
        <pc:picChg chg="mod">
          <ac:chgData name="Carlos Abraham Rojas Granados" userId="e1fad6fd-e0bf-4201-ab3e-77da7e9383a5" providerId="ADAL" clId="{A3D13692-3867-436E-895C-209EA0FD964B}" dt="2024-07-28T00:02:22.374" v="6059" actId="1076"/>
          <ac:picMkLst>
            <pc:docMk/>
            <pc:sldMk cId="4077420620" sldId="265"/>
            <ac:picMk id="6" creationId="{A2A798D0-628A-BBDC-C551-777711FE181D}"/>
          </ac:picMkLst>
        </pc:picChg>
      </pc:sldChg>
      <pc:sldChg chg="modSp mod">
        <pc:chgData name="Carlos Abraham Rojas Granados" userId="e1fad6fd-e0bf-4201-ab3e-77da7e9383a5" providerId="ADAL" clId="{A3D13692-3867-436E-895C-209EA0FD964B}" dt="2024-07-28T00:02:33.472" v="6062" actId="20577"/>
        <pc:sldMkLst>
          <pc:docMk/>
          <pc:sldMk cId="3023720650" sldId="266"/>
        </pc:sldMkLst>
        <pc:spChg chg="mod">
          <ac:chgData name="Carlos Abraham Rojas Granados" userId="e1fad6fd-e0bf-4201-ab3e-77da7e9383a5" providerId="ADAL" clId="{A3D13692-3867-436E-895C-209EA0FD964B}" dt="2024-07-27T23:59:40.212" v="6025" actId="403"/>
          <ac:spMkLst>
            <pc:docMk/>
            <pc:sldMk cId="3023720650" sldId="266"/>
            <ac:spMk id="2" creationId="{85E501FB-2E6A-9186-47BF-EDBBDF776E15}"/>
          </ac:spMkLst>
        </pc:spChg>
        <pc:spChg chg="mod">
          <ac:chgData name="Carlos Abraham Rojas Granados" userId="e1fad6fd-e0bf-4201-ab3e-77da7e9383a5" providerId="ADAL" clId="{A3D13692-3867-436E-895C-209EA0FD964B}" dt="2024-07-28T00:02:33.472" v="6062" actId="20577"/>
          <ac:spMkLst>
            <pc:docMk/>
            <pc:sldMk cId="3023720650" sldId="266"/>
            <ac:spMk id="3" creationId="{7E893FAC-9733-63A8-5539-F69DEC2CCECB}"/>
          </ac:spMkLst>
        </pc:spChg>
      </pc:sldChg>
      <pc:sldChg chg="modSp mod">
        <pc:chgData name="Carlos Abraham Rojas Granados" userId="e1fad6fd-e0bf-4201-ab3e-77da7e9383a5" providerId="ADAL" clId="{A3D13692-3867-436E-895C-209EA0FD964B}" dt="2024-07-27T23:59:32.322" v="6024" actId="404"/>
        <pc:sldMkLst>
          <pc:docMk/>
          <pc:sldMk cId="2768180541" sldId="267"/>
        </pc:sldMkLst>
        <pc:spChg chg="mod">
          <ac:chgData name="Carlos Abraham Rojas Granados" userId="e1fad6fd-e0bf-4201-ab3e-77da7e9383a5" providerId="ADAL" clId="{A3D13692-3867-436E-895C-209EA0FD964B}" dt="2024-07-27T23:59:32.322" v="6024" actId="404"/>
          <ac:spMkLst>
            <pc:docMk/>
            <pc:sldMk cId="2768180541" sldId="267"/>
            <ac:spMk id="2" creationId="{85E501FB-2E6A-9186-47BF-EDBBDF776E15}"/>
          </ac:spMkLst>
        </pc:spChg>
        <pc:spChg chg="mod">
          <ac:chgData name="Carlos Abraham Rojas Granados" userId="e1fad6fd-e0bf-4201-ab3e-77da7e9383a5" providerId="ADAL" clId="{A3D13692-3867-436E-895C-209EA0FD964B}" dt="2024-07-27T23:46:45.018" v="5503" actId="20577"/>
          <ac:spMkLst>
            <pc:docMk/>
            <pc:sldMk cId="2768180541" sldId="267"/>
            <ac:spMk id="3" creationId="{7E893FAC-9733-63A8-5539-F69DEC2CCECB}"/>
          </ac:spMkLst>
        </pc:spChg>
      </pc:sldChg>
      <pc:sldChg chg="addSp delSp modSp mod">
        <pc:chgData name="Carlos Abraham Rojas Granados" userId="e1fad6fd-e0bf-4201-ab3e-77da7e9383a5" providerId="ADAL" clId="{A3D13692-3867-436E-895C-209EA0FD964B}" dt="2024-07-27T23:59:22.057" v="6023" actId="404"/>
        <pc:sldMkLst>
          <pc:docMk/>
          <pc:sldMk cId="1872409558" sldId="268"/>
        </pc:sldMkLst>
        <pc:spChg chg="del">
          <ac:chgData name="Carlos Abraham Rojas Granados" userId="e1fad6fd-e0bf-4201-ab3e-77da7e9383a5" providerId="ADAL" clId="{A3D13692-3867-436E-895C-209EA0FD964B}" dt="2024-07-27T22:40:44.184" v="1011"/>
          <ac:spMkLst>
            <pc:docMk/>
            <pc:sldMk cId="1872409558" sldId="268"/>
            <ac:spMk id="2" creationId="{85E501FB-2E6A-9186-47BF-EDBBDF776E15}"/>
          </ac:spMkLst>
        </pc:spChg>
        <pc:spChg chg="mod">
          <ac:chgData name="Carlos Abraham Rojas Granados" userId="e1fad6fd-e0bf-4201-ab3e-77da7e9383a5" providerId="ADAL" clId="{A3D13692-3867-436E-895C-209EA0FD964B}" dt="2024-07-27T23:47:07.913" v="5512" actId="27636"/>
          <ac:spMkLst>
            <pc:docMk/>
            <pc:sldMk cId="1872409558" sldId="268"/>
            <ac:spMk id="3" creationId="{7E893FAC-9733-63A8-5539-F69DEC2CCECB}"/>
          </ac:spMkLst>
        </pc:spChg>
        <pc:spChg chg="add mod">
          <ac:chgData name="Carlos Abraham Rojas Granados" userId="e1fad6fd-e0bf-4201-ab3e-77da7e9383a5" providerId="ADAL" clId="{A3D13692-3867-436E-895C-209EA0FD964B}" dt="2024-07-27T23:59:22.057" v="6023" actId="404"/>
          <ac:spMkLst>
            <pc:docMk/>
            <pc:sldMk cId="1872409558" sldId="268"/>
            <ac:spMk id="4" creationId="{C95DC922-D202-1FB1-2E3A-CCDF293BFAFE}"/>
          </ac:spMkLst>
        </pc:spChg>
      </pc:sldChg>
      <pc:sldChg chg="modSp mod">
        <pc:chgData name="Carlos Abraham Rojas Granados" userId="e1fad6fd-e0bf-4201-ab3e-77da7e9383a5" providerId="ADAL" clId="{A3D13692-3867-436E-895C-209EA0FD964B}" dt="2024-07-27T23:48:05.117" v="5548" actId="20577"/>
        <pc:sldMkLst>
          <pc:docMk/>
          <pc:sldMk cId="1779239957" sldId="269"/>
        </pc:sldMkLst>
        <pc:spChg chg="mod">
          <ac:chgData name="Carlos Abraham Rojas Granados" userId="e1fad6fd-e0bf-4201-ab3e-77da7e9383a5" providerId="ADAL" clId="{A3D13692-3867-436E-895C-209EA0FD964B}" dt="2024-07-27T23:47:34.029" v="5513" actId="404"/>
          <ac:spMkLst>
            <pc:docMk/>
            <pc:sldMk cId="1779239957" sldId="269"/>
            <ac:spMk id="2" creationId="{85E501FB-2E6A-9186-47BF-EDBBDF776E15}"/>
          </ac:spMkLst>
        </pc:spChg>
        <pc:spChg chg="mod">
          <ac:chgData name="Carlos Abraham Rojas Granados" userId="e1fad6fd-e0bf-4201-ab3e-77da7e9383a5" providerId="ADAL" clId="{A3D13692-3867-436E-895C-209EA0FD964B}" dt="2024-07-27T23:48:05.117" v="5548" actId="20577"/>
          <ac:spMkLst>
            <pc:docMk/>
            <pc:sldMk cId="1779239957" sldId="269"/>
            <ac:spMk id="3" creationId="{7E893FAC-9733-63A8-5539-F69DEC2CCECB}"/>
          </ac:spMkLst>
        </pc:spChg>
      </pc:sldChg>
      <pc:sldChg chg="modSp mod">
        <pc:chgData name="Carlos Abraham Rojas Granados" userId="e1fad6fd-e0bf-4201-ab3e-77da7e9383a5" providerId="ADAL" clId="{A3D13692-3867-436E-895C-209EA0FD964B}" dt="2024-07-27T23:48:23.734" v="5550" actId="1076"/>
        <pc:sldMkLst>
          <pc:docMk/>
          <pc:sldMk cId="3507000534" sldId="270"/>
        </pc:sldMkLst>
        <pc:spChg chg="mod">
          <ac:chgData name="Carlos Abraham Rojas Granados" userId="e1fad6fd-e0bf-4201-ab3e-77da7e9383a5" providerId="ADAL" clId="{A3D13692-3867-436E-895C-209EA0FD964B}" dt="2024-07-27T23:48:23.734" v="5550" actId="1076"/>
          <ac:spMkLst>
            <pc:docMk/>
            <pc:sldMk cId="3507000534" sldId="270"/>
            <ac:spMk id="2" creationId="{85E501FB-2E6A-9186-47BF-EDBBDF776E15}"/>
          </ac:spMkLst>
        </pc:spChg>
        <pc:spChg chg="mod">
          <ac:chgData name="Carlos Abraham Rojas Granados" userId="e1fad6fd-e0bf-4201-ab3e-77da7e9383a5" providerId="ADAL" clId="{A3D13692-3867-436E-895C-209EA0FD964B}" dt="2024-07-27T23:24:28.542" v="4014" actId="1036"/>
          <ac:spMkLst>
            <pc:docMk/>
            <pc:sldMk cId="3507000534" sldId="270"/>
            <ac:spMk id="3" creationId="{7E893FAC-9733-63A8-5539-F69DEC2CCECB}"/>
          </ac:spMkLst>
        </pc:spChg>
      </pc:sldChg>
      <pc:sldChg chg="modSp mod">
        <pc:chgData name="Carlos Abraham Rojas Granados" userId="e1fad6fd-e0bf-4201-ab3e-77da7e9383a5" providerId="ADAL" clId="{A3D13692-3867-436E-895C-209EA0FD964B}" dt="2024-07-27T22:54:12.084" v="1833" actId="20577"/>
        <pc:sldMkLst>
          <pc:docMk/>
          <pc:sldMk cId="1770990923" sldId="271"/>
        </pc:sldMkLst>
        <pc:spChg chg="mod">
          <ac:chgData name="Carlos Abraham Rojas Granados" userId="e1fad6fd-e0bf-4201-ab3e-77da7e9383a5" providerId="ADAL" clId="{A3D13692-3867-436E-895C-209EA0FD964B}" dt="2024-07-27T22:51:00.949" v="1662" actId="1076"/>
          <ac:spMkLst>
            <pc:docMk/>
            <pc:sldMk cId="1770990923" sldId="271"/>
            <ac:spMk id="2" creationId="{85E501FB-2E6A-9186-47BF-EDBBDF776E15}"/>
          </ac:spMkLst>
        </pc:spChg>
        <pc:spChg chg="mod">
          <ac:chgData name="Carlos Abraham Rojas Granados" userId="e1fad6fd-e0bf-4201-ab3e-77da7e9383a5" providerId="ADAL" clId="{A3D13692-3867-436E-895C-209EA0FD964B}" dt="2024-07-27T22:54:12.084" v="1833" actId="20577"/>
          <ac:spMkLst>
            <pc:docMk/>
            <pc:sldMk cId="1770990923" sldId="271"/>
            <ac:spMk id="3" creationId="{7E893FAC-9733-63A8-5539-F69DEC2CCECB}"/>
          </ac:spMkLst>
        </pc:spChg>
      </pc:sldChg>
      <pc:sldChg chg="modSp mod">
        <pc:chgData name="Carlos Abraham Rojas Granados" userId="e1fad6fd-e0bf-4201-ab3e-77da7e9383a5" providerId="ADAL" clId="{A3D13692-3867-436E-895C-209EA0FD964B}" dt="2024-07-28T00:02:48.456" v="6064" actId="20577"/>
        <pc:sldMkLst>
          <pc:docMk/>
          <pc:sldMk cId="927458953" sldId="272"/>
        </pc:sldMkLst>
        <pc:spChg chg="mod">
          <ac:chgData name="Carlos Abraham Rojas Granados" userId="e1fad6fd-e0bf-4201-ab3e-77da7e9383a5" providerId="ADAL" clId="{A3D13692-3867-436E-895C-209EA0FD964B}" dt="2024-07-28T00:02:48.456" v="6064" actId="20577"/>
          <ac:spMkLst>
            <pc:docMk/>
            <pc:sldMk cId="927458953" sldId="272"/>
            <ac:spMk id="2" creationId="{85E501FB-2E6A-9186-47BF-EDBBDF776E15}"/>
          </ac:spMkLst>
        </pc:spChg>
        <pc:spChg chg="mod">
          <ac:chgData name="Carlos Abraham Rojas Granados" userId="e1fad6fd-e0bf-4201-ab3e-77da7e9383a5" providerId="ADAL" clId="{A3D13692-3867-436E-895C-209EA0FD964B}" dt="2024-07-27T23:18:38.891" v="3689" actId="20577"/>
          <ac:spMkLst>
            <pc:docMk/>
            <pc:sldMk cId="927458953" sldId="272"/>
            <ac:spMk id="3" creationId="{7E893FAC-9733-63A8-5539-F69DEC2CCECB}"/>
          </ac:spMkLst>
        </pc:spChg>
      </pc:sldChg>
      <pc:sldChg chg="modSp mod">
        <pc:chgData name="Carlos Abraham Rojas Granados" userId="e1fad6fd-e0bf-4201-ab3e-77da7e9383a5" providerId="ADAL" clId="{A3D13692-3867-436E-895C-209EA0FD964B}" dt="2024-07-27T23:49:16.814" v="5563" actId="1076"/>
        <pc:sldMkLst>
          <pc:docMk/>
          <pc:sldMk cId="3156375378" sldId="273"/>
        </pc:sldMkLst>
        <pc:spChg chg="mod">
          <ac:chgData name="Carlos Abraham Rojas Granados" userId="e1fad6fd-e0bf-4201-ab3e-77da7e9383a5" providerId="ADAL" clId="{A3D13692-3867-436E-895C-209EA0FD964B}" dt="2024-07-27T23:49:16.814" v="5563" actId="1076"/>
          <ac:spMkLst>
            <pc:docMk/>
            <pc:sldMk cId="3156375378" sldId="273"/>
            <ac:spMk id="2" creationId="{85E501FB-2E6A-9186-47BF-EDBBDF776E15}"/>
          </ac:spMkLst>
        </pc:spChg>
        <pc:spChg chg="mod">
          <ac:chgData name="Carlos Abraham Rojas Granados" userId="e1fad6fd-e0bf-4201-ab3e-77da7e9383a5" providerId="ADAL" clId="{A3D13692-3867-436E-895C-209EA0FD964B}" dt="2024-07-27T23:49:14.461" v="5562" actId="1076"/>
          <ac:spMkLst>
            <pc:docMk/>
            <pc:sldMk cId="3156375378" sldId="273"/>
            <ac:spMk id="3" creationId="{7E893FAC-9733-63A8-5539-F69DEC2CCECB}"/>
          </ac:spMkLst>
        </pc:spChg>
      </pc:sldChg>
      <pc:sldChg chg="modSp mod">
        <pc:chgData name="Carlos Abraham Rojas Granados" userId="e1fad6fd-e0bf-4201-ab3e-77da7e9383a5" providerId="ADAL" clId="{A3D13692-3867-436E-895C-209EA0FD964B}" dt="2024-07-27T23:13:39.264" v="3502" actId="20578"/>
        <pc:sldMkLst>
          <pc:docMk/>
          <pc:sldMk cId="3987118989" sldId="274"/>
        </pc:sldMkLst>
        <pc:spChg chg="mod">
          <ac:chgData name="Carlos Abraham Rojas Granados" userId="e1fad6fd-e0bf-4201-ab3e-77da7e9383a5" providerId="ADAL" clId="{A3D13692-3867-436E-895C-209EA0FD964B}" dt="2024-07-27T23:12:43.181" v="3439" actId="1076"/>
          <ac:spMkLst>
            <pc:docMk/>
            <pc:sldMk cId="3987118989" sldId="274"/>
            <ac:spMk id="2" creationId="{85E501FB-2E6A-9186-47BF-EDBBDF776E15}"/>
          </ac:spMkLst>
        </pc:spChg>
        <pc:spChg chg="mod">
          <ac:chgData name="Carlos Abraham Rojas Granados" userId="e1fad6fd-e0bf-4201-ab3e-77da7e9383a5" providerId="ADAL" clId="{A3D13692-3867-436E-895C-209EA0FD964B}" dt="2024-07-27T23:13:39.264" v="3502" actId="20578"/>
          <ac:spMkLst>
            <pc:docMk/>
            <pc:sldMk cId="3987118989" sldId="274"/>
            <ac:spMk id="3" creationId="{7E893FAC-9733-63A8-5539-F69DEC2CCECB}"/>
          </ac:spMkLst>
        </pc:spChg>
      </pc:sldChg>
      <pc:sldChg chg="modSp mod">
        <pc:chgData name="Carlos Abraham Rojas Granados" userId="e1fad6fd-e0bf-4201-ab3e-77da7e9383a5" providerId="ADAL" clId="{A3D13692-3867-436E-895C-209EA0FD964B}" dt="2024-07-27T23:22:31.719" v="3962" actId="20577"/>
        <pc:sldMkLst>
          <pc:docMk/>
          <pc:sldMk cId="1411910766" sldId="275"/>
        </pc:sldMkLst>
        <pc:spChg chg="mod">
          <ac:chgData name="Carlos Abraham Rojas Granados" userId="e1fad6fd-e0bf-4201-ab3e-77da7e9383a5" providerId="ADAL" clId="{A3D13692-3867-436E-895C-209EA0FD964B}" dt="2024-07-27T23:14:22.047" v="3568" actId="20577"/>
          <ac:spMkLst>
            <pc:docMk/>
            <pc:sldMk cId="1411910766" sldId="275"/>
            <ac:spMk id="2" creationId="{85E501FB-2E6A-9186-47BF-EDBBDF776E15}"/>
          </ac:spMkLst>
        </pc:spChg>
        <pc:spChg chg="mod">
          <ac:chgData name="Carlos Abraham Rojas Granados" userId="e1fad6fd-e0bf-4201-ab3e-77da7e9383a5" providerId="ADAL" clId="{A3D13692-3867-436E-895C-209EA0FD964B}" dt="2024-07-27T23:22:31.719" v="3962" actId="20577"/>
          <ac:spMkLst>
            <pc:docMk/>
            <pc:sldMk cId="1411910766" sldId="275"/>
            <ac:spMk id="3" creationId="{7E893FAC-9733-63A8-5539-F69DEC2CCECB}"/>
          </ac:spMkLst>
        </pc:spChg>
      </pc:sldChg>
      <pc:sldChg chg="modSp mod">
        <pc:chgData name="Carlos Abraham Rojas Granados" userId="e1fad6fd-e0bf-4201-ab3e-77da7e9383a5" providerId="ADAL" clId="{A3D13692-3867-436E-895C-209EA0FD964B}" dt="2024-07-27T23:50:14.577" v="5567" actId="20577"/>
        <pc:sldMkLst>
          <pc:docMk/>
          <pc:sldMk cId="4278413897" sldId="276"/>
        </pc:sldMkLst>
        <pc:spChg chg="mod">
          <ac:chgData name="Carlos Abraham Rojas Granados" userId="e1fad6fd-e0bf-4201-ab3e-77da7e9383a5" providerId="ADAL" clId="{A3D13692-3867-436E-895C-209EA0FD964B}" dt="2024-07-27T23:21:58.124" v="3912" actId="20577"/>
          <ac:spMkLst>
            <pc:docMk/>
            <pc:sldMk cId="4278413897" sldId="276"/>
            <ac:spMk id="2" creationId="{85E501FB-2E6A-9186-47BF-EDBBDF776E15}"/>
          </ac:spMkLst>
        </pc:spChg>
        <pc:spChg chg="mod">
          <ac:chgData name="Carlos Abraham Rojas Granados" userId="e1fad6fd-e0bf-4201-ab3e-77da7e9383a5" providerId="ADAL" clId="{A3D13692-3867-436E-895C-209EA0FD964B}" dt="2024-07-27T23:50:14.577" v="5567" actId="20577"/>
          <ac:spMkLst>
            <pc:docMk/>
            <pc:sldMk cId="4278413897" sldId="276"/>
            <ac:spMk id="3" creationId="{7E893FAC-9733-63A8-5539-F69DEC2CCECB}"/>
          </ac:spMkLst>
        </pc:spChg>
      </pc:sldChg>
      <pc:sldChg chg="del">
        <pc:chgData name="Carlos Abraham Rojas Granados" userId="e1fad6fd-e0bf-4201-ab3e-77da7e9383a5" providerId="ADAL" clId="{A3D13692-3867-436E-895C-209EA0FD964B}" dt="2024-07-27T23:29:17.424" v="4594" actId="47"/>
        <pc:sldMkLst>
          <pc:docMk/>
          <pc:sldMk cId="100789812" sldId="277"/>
        </pc:sldMkLst>
      </pc:sldChg>
      <pc:sldChg chg="modSp add mod">
        <pc:chgData name="Carlos Abraham Rojas Granados" userId="e1fad6fd-e0bf-4201-ab3e-77da7e9383a5" providerId="ADAL" clId="{A3D13692-3867-436E-895C-209EA0FD964B}" dt="2024-07-28T00:03:33.976" v="6075" actId="20577"/>
        <pc:sldMkLst>
          <pc:docMk/>
          <pc:sldMk cId="3790066062" sldId="277"/>
        </pc:sldMkLst>
        <pc:spChg chg="mod">
          <ac:chgData name="Carlos Abraham Rojas Granados" userId="e1fad6fd-e0bf-4201-ab3e-77da7e9383a5" providerId="ADAL" clId="{A3D13692-3867-436E-895C-209EA0FD964B}" dt="2024-07-27T23:57:29.046" v="5938" actId="1076"/>
          <ac:spMkLst>
            <pc:docMk/>
            <pc:sldMk cId="3790066062" sldId="277"/>
            <ac:spMk id="2" creationId="{85E501FB-2E6A-9186-47BF-EDBBDF776E15}"/>
          </ac:spMkLst>
        </pc:spChg>
        <pc:spChg chg="mod">
          <ac:chgData name="Carlos Abraham Rojas Granados" userId="e1fad6fd-e0bf-4201-ab3e-77da7e9383a5" providerId="ADAL" clId="{A3D13692-3867-436E-895C-209EA0FD964B}" dt="2024-07-28T00:03:33.976" v="6075" actId="20577"/>
          <ac:spMkLst>
            <pc:docMk/>
            <pc:sldMk cId="3790066062" sldId="277"/>
            <ac:spMk id="3" creationId="{7E893FAC-9733-63A8-5539-F69DEC2CCECB}"/>
          </ac:spMkLst>
        </pc:spChg>
      </pc:sldChg>
      <pc:sldChg chg="del">
        <pc:chgData name="Carlos Abraham Rojas Granados" userId="e1fad6fd-e0bf-4201-ab3e-77da7e9383a5" providerId="ADAL" clId="{A3D13692-3867-436E-895C-209EA0FD964B}" dt="2024-07-27T23:29:16.555" v="4593" actId="47"/>
        <pc:sldMkLst>
          <pc:docMk/>
          <pc:sldMk cId="3704422217" sldId="278"/>
        </pc:sldMkLst>
      </pc:sldChg>
      <pc:sldChg chg="del">
        <pc:chgData name="Carlos Abraham Rojas Granados" userId="e1fad6fd-e0bf-4201-ab3e-77da7e9383a5" providerId="ADAL" clId="{A3D13692-3867-436E-895C-209EA0FD964B}" dt="2024-07-27T23:29:16.416" v="4592" actId="47"/>
        <pc:sldMkLst>
          <pc:docMk/>
          <pc:sldMk cId="1834035870" sldId="279"/>
        </pc:sldMkLst>
      </pc:sldChg>
      <pc:sldChg chg="del">
        <pc:chgData name="Carlos Abraham Rojas Granados" userId="e1fad6fd-e0bf-4201-ab3e-77da7e9383a5" providerId="ADAL" clId="{A3D13692-3867-436E-895C-209EA0FD964B}" dt="2024-07-27T23:29:16.276" v="4591" actId="47"/>
        <pc:sldMkLst>
          <pc:docMk/>
          <pc:sldMk cId="2003502051" sldId="280"/>
        </pc:sldMkLst>
      </pc:sldChg>
      <pc:sldChg chg="del">
        <pc:chgData name="Carlos Abraham Rojas Granados" userId="e1fad6fd-e0bf-4201-ab3e-77da7e9383a5" providerId="ADAL" clId="{A3D13692-3867-436E-895C-209EA0FD964B}" dt="2024-07-27T23:29:16.138" v="4590" actId="47"/>
        <pc:sldMkLst>
          <pc:docMk/>
          <pc:sldMk cId="542410234" sldId="281"/>
        </pc:sldMkLst>
      </pc:sldChg>
      <pc:sldChg chg="del">
        <pc:chgData name="Carlos Abraham Rojas Granados" userId="e1fad6fd-e0bf-4201-ab3e-77da7e9383a5" providerId="ADAL" clId="{A3D13692-3867-436E-895C-209EA0FD964B}" dt="2024-07-27T23:29:15.989" v="4589" actId="47"/>
        <pc:sldMkLst>
          <pc:docMk/>
          <pc:sldMk cId="1289477909" sldId="282"/>
        </pc:sldMkLst>
      </pc:sldChg>
      <pc:sldChg chg="del">
        <pc:chgData name="Carlos Abraham Rojas Granados" userId="e1fad6fd-e0bf-4201-ab3e-77da7e9383a5" providerId="ADAL" clId="{A3D13692-3867-436E-895C-209EA0FD964B}" dt="2024-07-27T23:29:15.838" v="4588" actId="47"/>
        <pc:sldMkLst>
          <pc:docMk/>
          <pc:sldMk cId="3741741702" sldId="283"/>
        </pc:sldMkLst>
      </pc:sldChg>
      <pc:sldChg chg="del">
        <pc:chgData name="Carlos Abraham Rojas Granados" userId="e1fad6fd-e0bf-4201-ab3e-77da7e9383a5" providerId="ADAL" clId="{A3D13692-3867-436E-895C-209EA0FD964B}" dt="2024-07-27T23:29:15.656" v="4587" actId="47"/>
        <pc:sldMkLst>
          <pc:docMk/>
          <pc:sldMk cId="2369579058" sldId="284"/>
        </pc:sldMkLst>
      </pc:sldChg>
      <pc:sldChg chg="del">
        <pc:chgData name="Carlos Abraham Rojas Granados" userId="e1fad6fd-e0bf-4201-ab3e-77da7e9383a5" providerId="ADAL" clId="{A3D13692-3867-436E-895C-209EA0FD964B}" dt="2024-07-27T23:29:15.349" v="4586" actId="47"/>
        <pc:sldMkLst>
          <pc:docMk/>
          <pc:sldMk cId="2677737525" sldId="28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823636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4212812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2865288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2235265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1385458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199104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207680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3403286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1798870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342248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53D8F0A-FA8C-4C96-96E5-E5F3BEE2FBD3}" type="datetimeFigureOut">
              <a:rPr lang="es-MX" smtClean="0"/>
              <a:t>27/07/2024</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7D750A9A-1C6C-44F9-8747-EC89641181FD}" type="slidenum">
              <a:rPr lang="es-MX" smtClean="0"/>
              <a:t>‹Nº›</a:t>
            </a:fld>
            <a:endParaRPr lang="es-MX" dirty="0"/>
          </a:p>
        </p:txBody>
      </p:sp>
    </p:spTree>
    <p:extLst>
      <p:ext uri="{BB962C8B-B14F-4D97-AF65-F5344CB8AC3E}">
        <p14:creationId xmlns:p14="http://schemas.microsoft.com/office/powerpoint/2010/main" val="2708939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D8F0A-FA8C-4C96-96E5-E5F3BEE2FBD3}" type="datetimeFigureOut">
              <a:rPr lang="es-MX" smtClean="0"/>
              <a:t>27/07/2024</a:t>
            </a:fld>
            <a:endParaRPr lang="es-MX"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50A9A-1C6C-44F9-8747-EC89641181FD}" type="slidenum">
              <a:rPr lang="es-MX" smtClean="0"/>
              <a:t>‹Nº›</a:t>
            </a:fld>
            <a:endParaRPr lang="es-MX" dirty="0"/>
          </a:p>
        </p:txBody>
      </p:sp>
    </p:spTree>
    <p:extLst>
      <p:ext uri="{BB962C8B-B14F-4D97-AF65-F5344CB8AC3E}">
        <p14:creationId xmlns:p14="http://schemas.microsoft.com/office/powerpoint/2010/main" val="2155503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574431" y="1373902"/>
            <a:ext cx="7863253" cy="2133599"/>
          </a:xfrm>
        </p:spPr>
        <p:txBody>
          <a:bodyPr>
            <a:normAutofit fontScale="90000"/>
          </a:bodyPr>
          <a:lstStyle/>
          <a:p>
            <a:r>
              <a:rPr lang="es-MX" dirty="0">
                <a:solidFill>
                  <a:srgbClr val="002060"/>
                </a:solidFill>
              </a:rPr>
              <a:t>Curso de capacitación en materia de Candidaturas Independientes</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997721" y="3871244"/>
            <a:ext cx="6858000" cy="2461189"/>
          </a:xfrm>
        </p:spPr>
        <p:txBody>
          <a:bodyPr>
            <a:normAutofit lnSpcReduction="10000"/>
          </a:bodyPr>
          <a:lstStyle/>
          <a:p>
            <a:r>
              <a:rPr lang="es-MX" sz="1800" kern="0" dirty="0">
                <a:effectLst/>
                <a:latin typeface="Gothic720 BT" panose="020C0603020203020204" pitchFamily="34" charset="0"/>
                <a:ea typeface="Times New Roman" panose="02020603050405020304" pitchFamily="18" charset="0"/>
                <a:cs typeface="Times New Roman" panose="02020603050405020304" pitchFamily="18" charset="0"/>
              </a:rPr>
              <a:t>PROCEDIMIENTO SOBRE SEGUIMIENTO </a:t>
            </a:r>
          </a:p>
          <a:p>
            <a:r>
              <a:rPr lang="es-MX" sz="1800" kern="0" dirty="0">
                <a:effectLst/>
                <a:latin typeface="Gothic720 BT" panose="020C0603020203020204" pitchFamily="34" charset="0"/>
                <a:ea typeface="Times New Roman" panose="02020603050405020304" pitchFamily="18" charset="0"/>
                <a:cs typeface="Times New Roman" panose="02020603050405020304" pitchFamily="18" charset="0"/>
              </a:rPr>
              <a:t>A LA DISOLUCIÓN Y LIQUIDACIÓN </a:t>
            </a:r>
          </a:p>
          <a:p>
            <a:endParaRPr lang="es-MX" sz="1800" kern="0" dirty="0">
              <a:latin typeface="Gothic720 BT" panose="020C0603020203020204" pitchFamily="34" charset="0"/>
              <a:cs typeface="Times New Roman" panose="02020603050405020304" pitchFamily="18" charset="0"/>
            </a:endParaRPr>
          </a:p>
          <a:p>
            <a:endParaRPr lang="es-MX" sz="1800" kern="0" dirty="0">
              <a:latin typeface="Gothic720 BT" panose="020C0603020203020204" pitchFamily="34" charset="0"/>
              <a:cs typeface="Times New Roman" panose="02020603050405020304" pitchFamily="18" charset="0"/>
            </a:endParaRPr>
          </a:p>
          <a:p>
            <a:r>
              <a:rPr lang="es-MX" sz="1800" kern="0" dirty="0">
                <a:latin typeface="Gothic720 BT" panose="020C0603020203020204" pitchFamily="34" charset="0"/>
                <a:cs typeface="Times New Roman" panose="02020603050405020304" pitchFamily="18" charset="0"/>
              </a:rPr>
              <a:t>Comisión Transitoria de Candidaturas Independientes</a:t>
            </a:r>
          </a:p>
          <a:p>
            <a:endParaRPr lang="es-MX" sz="1800" kern="0" dirty="0">
              <a:latin typeface="Gothic720 BT" panose="020C0603020203020204" pitchFamily="34" charset="0"/>
              <a:cs typeface="Times New Roman" panose="02020603050405020304" pitchFamily="18" charset="0"/>
            </a:endParaRPr>
          </a:p>
          <a:p>
            <a:r>
              <a:rPr lang="es-MX" sz="1800" kern="0" dirty="0">
                <a:latin typeface="Gothic720 BT" panose="020C0603020203020204" pitchFamily="34" charset="0"/>
                <a:cs typeface="Times New Roman" panose="02020603050405020304" pitchFamily="18" charset="0"/>
              </a:rPr>
              <a:t>Unidad Técnica de Fiscalización </a:t>
            </a:r>
          </a:p>
          <a:p>
            <a:endParaRPr lang="es-MX" sz="1800" kern="0" dirty="0">
              <a:latin typeface="Gothic720 BT" panose="020C0603020203020204" pitchFamily="34" charset="0"/>
              <a:cs typeface="Times New Roman" panose="02020603050405020304" pitchFamily="18" charset="0"/>
            </a:endParaRPr>
          </a:p>
          <a:p>
            <a:endParaRPr lang="es-MX" sz="1800" kern="0" dirty="0">
              <a:latin typeface="Gothic720 BT" panose="020C0603020203020204" pitchFamily="34" charset="0"/>
              <a:cs typeface="Times New Roman" panose="02020603050405020304" pitchFamily="18" charset="0"/>
            </a:endParaRPr>
          </a:p>
          <a:p>
            <a:endParaRPr lang="es-MX" sz="1800" kern="0" dirty="0">
              <a:latin typeface="Gothic720 BT" panose="020C060302020302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225801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685798" y="1420919"/>
            <a:ext cx="7772400" cy="879475"/>
          </a:xfrm>
        </p:spPr>
        <p:txBody>
          <a:bodyPr>
            <a:noAutofit/>
          </a:bodyPr>
          <a:lstStyle/>
          <a:p>
            <a:r>
              <a:rPr lang="es-MX" sz="4000" dirty="0">
                <a:solidFill>
                  <a:srgbClr val="002060"/>
                </a:solidFill>
              </a:rPr>
              <a:t>Notificación sobre el inicio del procedimiento de liquidación</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219235" y="2588528"/>
            <a:ext cx="8705527" cy="4318140"/>
          </a:xfrm>
        </p:spPr>
        <p:txBody>
          <a:bodyPr>
            <a:normAutofit/>
          </a:bodyPr>
          <a:lstStyle/>
          <a:p>
            <a:pPr algn="just"/>
            <a:r>
              <a:rPr lang="es-MX" sz="1800" dirty="0">
                <a:latin typeface="Gothic720 BT" panose="020C0603020203020204" pitchFamily="34" charset="0"/>
                <a:ea typeface="Aptos" panose="020B0004020202020204" pitchFamily="34" charset="0"/>
                <a:cs typeface="Arial" panose="020B0604020202020204" pitchFamily="34" charset="0"/>
              </a:rPr>
              <a:t>A</a:t>
            </a:r>
            <a:r>
              <a:rPr lang="es-MX" sz="1800" dirty="0">
                <a:effectLst/>
                <a:latin typeface="Gothic720 BT" panose="020C0603020203020204" pitchFamily="34" charset="0"/>
                <a:ea typeface="Aptos" panose="020B0004020202020204" pitchFamily="34" charset="0"/>
                <a:cs typeface="Arial" panose="020B0604020202020204" pitchFamily="34" charset="0"/>
              </a:rPr>
              <a:t> partir de que la Unidad Técnica de Fiscalización notifique a la persona representante legal de la asociación civil el inicio, se debe </a:t>
            </a:r>
            <a:r>
              <a:rPr lang="es-MX" sz="1800" dirty="0">
                <a:latin typeface="Gothic720 BT" panose="020C0603020203020204" pitchFamily="34" charset="0"/>
                <a:ea typeface="Aptos" panose="020B0004020202020204" pitchFamily="34" charset="0"/>
                <a:cs typeface="Arial" panose="020B0604020202020204" pitchFamily="34" charset="0"/>
              </a:rPr>
              <a:t>atender lo siguiente: </a:t>
            </a:r>
          </a:p>
          <a:p>
            <a:pPr marL="342900" indent="-342900" algn="just">
              <a:buAutoNum type="arabicPeriod"/>
            </a:pPr>
            <a:r>
              <a:rPr lang="es-MX" sz="1800" dirty="0">
                <a:latin typeface="Gothic720 BT" panose="020C0603020203020204" pitchFamily="34" charset="0"/>
                <a:ea typeface="Aptos" panose="020B0004020202020204" pitchFamily="34" charset="0"/>
                <a:cs typeface="Arial" panose="020B0604020202020204" pitchFamily="34" charset="0"/>
              </a:rPr>
              <a:t>D</a:t>
            </a:r>
            <a:r>
              <a:rPr lang="es-MX" sz="1800" dirty="0">
                <a:effectLst/>
                <a:latin typeface="Gothic720 BT" panose="020C0603020203020204" pitchFamily="34" charset="0"/>
                <a:ea typeface="Aptos" panose="020B0004020202020204" pitchFamily="34" charset="0"/>
                <a:cs typeface="Arial" panose="020B0604020202020204" pitchFamily="34" charset="0"/>
              </a:rPr>
              <a:t>entro del plazo de </a:t>
            </a:r>
            <a:r>
              <a:rPr lang="es-MX" sz="1800" b="1" dirty="0">
                <a:effectLst/>
                <a:latin typeface="Gothic720 BT" panose="020C0603020203020204" pitchFamily="34" charset="0"/>
                <a:ea typeface="Aptos" panose="020B0004020202020204" pitchFamily="34" charset="0"/>
                <a:cs typeface="Arial" panose="020B0604020202020204" pitchFamily="34" charset="0"/>
              </a:rPr>
              <a:t>tres días hábiles </a:t>
            </a:r>
            <a:r>
              <a:rPr lang="es-MX" sz="1800" dirty="0">
                <a:effectLst/>
                <a:latin typeface="Gothic720 BT" panose="020C0603020203020204" pitchFamily="34" charset="0"/>
                <a:ea typeface="Aptos" panose="020B0004020202020204" pitchFamily="34" charset="0"/>
                <a:cs typeface="Arial" panose="020B0604020202020204" pitchFamily="34" charset="0"/>
              </a:rPr>
              <a:t>informar a la Unidad:</a:t>
            </a:r>
          </a:p>
          <a:p>
            <a:pPr algn="just"/>
            <a:r>
              <a:rPr lang="es-MX" sz="1800" dirty="0">
                <a:latin typeface="Gothic720 BT" panose="020C0603020203020204" pitchFamily="34" charset="0"/>
                <a:ea typeface="Aptos" panose="020B0004020202020204" pitchFamily="34" charset="0"/>
                <a:cs typeface="Arial" panose="020B0604020202020204" pitchFamily="34" charset="0"/>
              </a:rPr>
              <a:t>a) </a:t>
            </a:r>
            <a:r>
              <a:rPr lang="es-MX" sz="1800" kern="100" dirty="0">
                <a:effectLst/>
                <a:latin typeface="Gothic720 BT" panose="020C0603020203020204" pitchFamily="34" charset="0"/>
                <a:ea typeface="Aptos" panose="020B0004020202020204" pitchFamily="34" charset="0"/>
                <a:cs typeface="Arial" panose="020B0604020202020204" pitchFamily="34" charset="0"/>
              </a:rPr>
              <a:t>Quien fungirá de entre las personas asociadas como aquella responsable de dar seguimiento al cumplimiento de obligaciones adquiridas.</a:t>
            </a: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s-MX" sz="1800" dirty="0">
                <a:effectLst/>
                <a:latin typeface="Gothic720 BT" panose="020C0603020203020204" pitchFamily="34" charset="0"/>
                <a:ea typeface="Aptos" panose="020B0004020202020204" pitchFamily="34" charset="0"/>
                <a:cs typeface="Arial" panose="020B0604020202020204" pitchFamily="34" charset="0"/>
              </a:rPr>
              <a:t>b) </a:t>
            </a:r>
            <a:r>
              <a:rPr lang="es-MX" sz="1800" kern="100" dirty="0">
                <a:effectLst/>
                <a:latin typeface="Gothic720 BT" panose="020C0603020203020204" pitchFamily="34" charset="0"/>
                <a:ea typeface="Aptos" panose="020B0004020202020204" pitchFamily="34" charset="0"/>
                <a:cs typeface="Arial" panose="020B0604020202020204" pitchFamily="34" charset="0"/>
              </a:rPr>
              <a:t>Señalar el domicilio para oír y recibir notificaciones. </a:t>
            </a: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s-MX" sz="1800" kern="0" dirty="0">
                <a:effectLst/>
                <a:latin typeface="Gothic720 BT" panose="020C0603020203020204" pitchFamily="34" charset="0"/>
                <a:ea typeface="Aptos" panose="020B0004020202020204" pitchFamily="34" charset="0"/>
                <a:cs typeface="Arial" panose="020B0604020202020204" pitchFamily="34" charset="0"/>
              </a:rPr>
              <a:t>Si dentro de dicho plazo </a:t>
            </a:r>
            <a:r>
              <a:rPr lang="es-MX" sz="1800" b="1" kern="0" dirty="0">
                <a:effectLst/>
                <a:latin typeface="Gothic720 BT" panose="020C0603020203020204" pitchFamily="34" charset="0"/>
                <a:ea typeface="Aptos" panose="020B0004020202020204" pitchFamily="34" charset="0"/>
                <a:cs typeface="Arial" panose="020B0604020202020204" pitchFamily="34" charset="0"/>
              </a:rPr>
              <a:t>no </a:t>
            </a:r>
            <a:r>
              <a:rPr lang="es-MX" sz="1800" kern="0" dirty="0">
                <a:effectLst/>
                <a:latin typeface="Gothic720 BT" panose="020C0603020203020204" pitchFamily="34" charset="0"/>
                <a:ea typeface="Aptos" panose="020B0004020202020204" pitchFamily="34" charset="0"/>
                <a:cs typeface="Arial" panose="020B0604020202020204" pitchFamily="34" charset="0"/>
              </a:rPr>
              <a:t>se informa quien fungirá como persona responsable, </a:t>
            </a:r>
            <a:r>
              <a:rPr lang="es-MX" sz="1800" b="1" kern="0" dirty="0">
                <a:effectLst/>
                <a:latin typeface="Gothic720 BT" panose="020C0603020203020204" pitchFamily="34" charset="0"/>
                <a:ea typeface="Aptos" panose="020B0004020202020204" pitchFamily="34" charset="0"/>
                <a:cs typeface="Arial" panose="020B0604020202020204" pitchFamily="34" charset="0"/>
              </a:rPr>
              <a:t>se entenderá </a:t>
            </a:r>
            <a:r>
              <a:rPr lang="es-MX" sz="1800" kern="0" dirty="0">
                <a:effectLst/>
                <a:latin typeface="Gothic720 BT" panose="020C0603020203020204" pitchFamily="34" charset="0"/>
                <a:ea typeface="Aptos" panose="020B0004020202020204" pitchFamily="34" charset="0"/>
                <a:cs typeface="Arial" panose="020B0604020202020204" pitchFamily="34" charset="0"/>
              </a:rPr>
              <a:t>que la persona aspirante o la candidatura independiente, será la responsable de dar seguimiento al cumplimiento de obligaciones adquiridas.</a:t>
            </a:r>
          </a:p>
          <a:p>
            <a:pPr algn="just"/>
            <a:endParaRPr lang="es-MX" sz="1800" kern="0" dirty="0">
              <a:latin typeface="Gothic720 BT" panose="020C0603020203020204" pitchFamily="34" charset="0"/>
              <a:ea typeface="Aptos" panose="020B0004020202020204" pitchFamily="34" charset="0"/>
              <a:cs typeface="Arial" panose="020B0604020202020204" pitchFamily="34" charset="0"/>
            </a:endParaRPr>
          </a:p>
          <a:p>
            <a:pPr algn="just"/>
            <a:r>
              <a:rPr lang="es-MX" sz="1800" kern="0" dirty="0">
                <a:effectLst/>
                <a:latin typeface="Gothic720 BT" panose="020C0603020203020204" pitchFamily="34" charset="0"/>
                <a:ea typeface="Aptos" panose="020B0004020202020204" pitchFamily="34" charset="0"/>
                <a:cs typeface="Arial" panose="020B0604020202020204" pitchFamily="34" charset="0"/>
              </a:rPr>
              <a:t>Artículo 190 del Reglamento de Fiscalización.</a:t>
            </a:r>
            <a:endParaRPr lang="es-MX" sz="1800" dirty="0">
              <a:effectLst/>
              <a:latin typeface="Gothic720 BT" panose="020C0603020203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4077420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637822" y="1682043"/>
            <a:ext cx="7772400" cy="564445"/>
          </a:xfrm>
        </p:spPr>
        <p:txBody>
          <a:bodyPr>
            <a:noAutofit/>
          </a:bodyPr>
          <a:lstStyle/>
          <a:p>
            <a:r>
              <a:rPr lang="es-MX" sz="3600" dirty="0">
                <a:solidFill>
                  <a:srgbClr val="002060"/>
                </a:solidFill>
              </a:rPr>
              <a:t>Cumplimiento de obligaciones por la </a:t>
            </a:r>
            <a:br>
              <a:rPr lang="es-MX" sz="3600" dirty="0">
                <a:solidFill>
                  <a:srgbClr val="002060"/>
                </a:solidFill>
              </a:rPr>
            </a:br>
            <a:r>
              <a:rPr lang="es-MX" sz="3600" dirty="0">
                <a:solidFill>
                  <a:srgbClr val="002060"/>
                </a:solidFill>
              </a:rPr>
              <a:t>persona designada como responsable.</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361244" y="2514599"/>
            <a:ext cx="8048978" cy="3458911"/>
          </a:xfrm>
        </p:spPr>
        <p:txBody>
          <a:bodyPr>
            <a:normAutofit lnSpcReduction="10000"/>
          </a:bodyPr>
          <a:lstStyle/>
          <a:p>
            <a:pPr marL="342900" lvl="0" indent="-342900" algn="just">
              <a:lnSpc>
                <a:spcPct val="115000"/>
              </a:lnSpc>
              <a:buFont typeface="+mj-lt"/>
              <a:buAutoNum type="alphaLcParenR"/>
            </a:pPr>
            <a:r>
              <a:rPr lang="es-MX" sz="1800" kern="100" dirty="0">
                <a:effectLst/>
                <a:latin typeface="Gothic720 BT" panose="020C0603020203020204" pitchFamily="34" charset="0"/>
                <a:ea typeface="Aptos" panose="020B0004020202020204" pitchFamily="34" charset="0"/>
                <a:cs typeface="Arial" panose="020B0604020202020204" pitchFamily="34" charset="0"/>
              </a:rPr>
              <a:t>Cubrir en primer lugar las deudas correspondientes a:</a:t>
            </a:r>
          </a:p>
          <a:p>
            <a:pPr marL="285750" lvl="0" indent="-285750" algn="just">
              <a:lnSpc>
                <a:spcPct val="115000"/>
              </a:lnSpc>
              <a:buFont typeface="Arial" panose="020B0604020202020204" pitchFamily="34" charset="0"/>
              <a:buChar char="•"/>
            </a:pPr>
            <a:r>
              <a:rPr lang="es-MX" sz="1800" kern="100" dirty="0">
                <a:latin typeface="Gothic720 BT" panose="020C0603020203020204" pitchFamily="34" charset="0"/>
                <a:ea typeface="Aptos" panose="020B0004020202020204" pitchFamily="34" charset="0"/>
                <a:cs typeface="Arial" panose="020B0604020202020204" pitchFamily="34" charset="0"/>
              </a:rPr>
              <a:t>L</a:t>
            </a:r>
            <a:r>
              <a:rPr lang="es-MX" sz="1800" kern="100" dirty="0">
                <a:effectLst/>
                <a:latin typeface="Gothic720 BT" panose="020C0603020203020204" pitchFamily="34" charset="0"/>
                <a:ea typeface="Aptos" panose="020B0004020202020204" pitchFamily="34" charset="0"/>
                <a:cs typeface="Arial" panose="020B0604020202020204" pitchFamily="34" charset="0"/>
              </a:rPr>
              <a:t>as personas trabajadoras que en su caso hubiera contratado.</a:t>
            </a:r>
          </a:p>
          <a:p>
            <a:pPr marL="285750" lvl="0" indent="-285750" algn="just">
              <a:lnSpc>
                <a:spcPct val="115000"/>
              </a:lnSpc>
              <a:buFont typeface="Arial" panose="020B0604020202020204" pitchFamily="34" charset="0"/>
              <a:buChar char="•"/>
            </a:pPr>
            <a:r>
              <a:rPr lang="es-MX" sz="1800" kern="100" dirty="0">
                <a:latin typeface="Gothic720 BT" panose="020C0603020203020204" pitchFamily="34" charset="0"/>
                <a:ea typeface="Aptos" panose="020B0004020202020204" pitchFamily="34" charset="0"/>
                <a:cs typeface="Arial" panose="020B0604020202020204" pitchFamily="34" charset="0"/>
              </a:rPr>
              <a:t>O</a:t>
            </a:r>
            <a:r>
              <a:rPr lang="es-MX" sz="1800" kern="100" dirty="0">
                <a:effectLst/>
                <a:latin typeface="Gothic720 BT" panose="020C0603020203020204" pitchFamily="34" charset="0"/>
                <a:ea typeface="Aptos" panose="020B0004020202020204" pitchFamily="34" charset="0"/>
                <a:cs typeface="Arial" panose="020B0604020202020204" pitchFamily="34" charset="0"/>
              </a:rPr>
              <a:t>bligaciones fiscales.</a:t>
            </a:r>
          </a:p>
          <a:p>
            <a:pPr marL="285750" lvl="0" indent="-285750" algn="just">
              <a:lnSpc>
                <a:spcPct val="115000"/>
              </a:lnSpc>
              <a:buFont typeface="Arial" panose="020B0604020202020204" pitchFamily="34" charset="0"/>
              <a:buChar char="•"/>
            </a:pPr>
            <a:r>
              <a:rPr lang="es-MX" sz="1800" kern="100" dirty="0">
                <a:latin typeface="Gothic720 BT" panose="020C0603020203020204" pitchFamily="34" charset="0"/>
                <a:ea typeface="Aptos" panose="020B0004020202020204" pitchFamily="34" charset="0"/>
                <a:cs typeface="Arial" panose="020B0604020202020204" pitchFamily="34" charset="0"/>
              </a:rPr>
              <a:t>L</a:t>
            </a:r>
            <a:r>
              <a:rPr lang="es-MX" sz="1800" kern="100" dirty="0">
                <a:effectLst/>
                <a:latin typeface="Gothic720 BT" panose="020C0603020203020204" pitchFamily="34" charset="0"/>
                <a:ea typeface="Aptos" panose="020B0004020202020204" pitchFamily="34" charset="0"/>
                <a:cs typeface="Arial" panose="020B0604020202020204" pitchFamily="34" charset="0"/>
              </a:rPr>
              <a:t>as derivadas de las multas a las que se hubiere hecho acreedora.</a:t>
            </a:r>
          </a:p>
          <a:p>
            <a:pPr marL="285750" lvl="0" indent="-285750" algn="just">
              <a:lnSpc>
                <a:spcPct val="115000"/>
              </a:lnSpc>
              <a:buFont typeface="Arial" panose="020B0604020202020204" pitchFamily="34" charset="0"/>
              <a:buChar char="•"/>
            </a:pPr>
            <a:r>
              <a:rPr lang="es-MX" sz="1800" kern="100" dirty="0">
                <a:latin typeface="Gothic720 BT" panose="020C0603020203020204" pitchFamily="34" charset="0"/>
                <a:ea typeface="Aptos" panose="020B0004020202020204" pitchFamily="34" charset="0"/>
                <a:cs typeface="Arial" panose="020B0604020202020204" pitchFamily="34" charset="0"/>
              </a:rPr>
              <a:t>C</a:t>
            </a:r>
            <a:r>
              <a:rPr lang="es-MX" sz="1800" kern="100" dirty="0">
                <a:effectLst/>
                <a:latin typeface="Gothic720 BT" panose="020C0603020203020204" pitchFamily="34" charset="0"/>
                <a:ea typeface="Aptos" panose="020B0004020202020204" pitchFamily="34" charset="0"/>
                <a:cs typeface="Arial" panose="020B0604020202020204" pitchFamily="34" charset="0"/>
              </a:rPr>
              <a:t>on proveedores. </a:t>
            </a: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spcAft>
                <a:spcPts val="800"/>
              </a:spcAft>
              <a:buFont typeface="+mj-lt"/>
              <a:buAutoNum type="alphaLcParenR"/>
            </a:pPr>
            <a:r>
              <a:rPr lang="es-MX" sz="1800" kern="100" dirty="0">
                <a:effectLst/>
                <a:latin typeface="Gothic720 BT" panose="020C0603020203020204" pitchFamily="34" charset="0"/>
                <a:ea typeface="Aptos" panose="020B0004020202020204" pitchFamily="34" charset="0"/>
                <a:cs typeface="Arial" panose="020B0604020202020204" pitchFamily="34" charset="0"/>
              </a:rPr>
              <a:t>Si se obtuvo financiamiento público:</a:t>
            </a:r>
          </a:p>
          <a:p>
            <a:pPr marL="285750" lvl="0" indent="-285750" algn="just">
              <a:lnSpc>
                <a:spcPct val="115000"/>
              </a:lnSpc>
              <a:spcAft>
                <a:spcPts val="800"/>
              </a:spcAft>
              <a:buFont typeface="Arial" panose="020B0604020202020204" pitchFamily="34" charset="0"/>
              <a:buChar char="•"/>
            </a:pPr>
            <a:r>
              <a:rPr lang="es-MX" sz="1800" kern="100" dirty="0">
                <a:latin typeface="Gothic720 BT" panose="020C0603020203020204" pitchFamily="34" charset="0"/>
                <a:ea typeface="Aptos" panose="020B0004020202020204" pitchFamily="34" charset="0"/>
                <a:cs typeface="Arial" panose="020B0604020202020204" pitchFamily="34" charset="0"/>
              </a:rPr>
              <a:t>D</a:t>
            </a:r>
            <a:r>
              <a:rPr lang="es-MX" sz="1800" kern="100" dirty="0">
                <a:effectLst/>
                <a:latin typeface="Gothic720 BT" panose="020C0603020203020204" pitchFamily="34" charset="0"/>
                <a:ea typeface="Aptos" panose="020B0004020202020204" pitchFamily="34" charset="0"/>
                <a:cs typeface="Arial" panose="020B0604020202020204" pitchFamily="34" charset="0"/>
              </a:rPr>
              <a:t>eberá reintegrarse al Estado por conducto de la Secretaría de Finanzas aquel remanente determinado por el Instituto Nacional. </a:t>
            </a: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3023720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410634" y="875768"/>
            <a:ext cx="7772400" cy="693388"/>
          </a:xfrm>
        </p:spPr>
        <p:txBody>
          <a:bodyPr>
            <a:noAutofit/>
          </a:bodyPr>
          <a:lstStyle/>
          <a:p>
            <a:r>
              <a:rPr lang="es-MX" sz="4800" dirty="0">
                <a:solidFill>
                  <a:srgbClr val="002060"/>
                </a:solidFill>
              </a:rPr>
              <a:t>Informe</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97366" y="1546578"/>
            <a:ext cx="8723489" cy="5198533"/>
          </a:xfrm>
        </p:spPr>
        <p:txBody>
          <a:bodyPr>
            <a:normAutofit fontScale="85000" lnSpcReduction="20000"/>
          </a:bodyPr>
          <a:lstStyle/>
          <a:p>
            <a:pPr algn="just"/>
            <a:r>
              <a:rPr lang="es-MX" sz="1800" kern="100" dirty="0">
                <a:latin typeface="Gothic720 BT" panose="020C0603020203020204" pitchFamily="34" charset="0"/>
                <a:ea typeface="Aptos" panose="020B0004020202020204" pitchFamily="34" charset="0"/>
                <a:cs typeface="Arial" panose="020B0604020202020204" pitchFamily="34" charset="0"/>
              </a:rPr>
              <a:t>De</a:t>
            </a:r>
            <a:r>
              <a:rPr lang="es-MX" sz="1800" kern="100" dirty="0">
                <a:effectLst/>
                <a:latin typeface="Gothic720 BT" panose="020C0603020203020204" pitchFamily="34" charset="0"/>
                <a:ea typeface="Aptos" panose="020B0004020202020204" pitchFamily="34" charset="0"/>
                <a:cs typeface="Arial" panose="020B0604020202020204" pitchFamily="34" charset="0"/>
              </a:rPr>
              <a:t>ntro </a:t>
            </a:r>
            <a:r>
              <a:rPr lang="es-MX" sz="1800" kern="100" dirty="0">
                <a:latin typeface="Gothic720 BT" panose="020C0603020203020204" pitchFamily="34" charset="0"/>
                <a:ea typeface="Aptos" panose="020B0004020202020204" pitchFamily="34" charset="0"/>
                <a:cs typeface="Arial" panose="020B0604020202020204" pitchFamily="34" charset="0"/>
              </a:rPr>
              <a:t>del </a:t>
            </a:r>
            <a:r>
              <a:rPr lang="es-MX" sz="1800" b="1" kern="100" dirty="0">
                <a:effectLst/>
                <a:latin typeface="Gothic720 BT" panose="020C0603020203020204" pitchFamily="34" charset="0"/>
                <a:ea typeface="Aptos" panose="020B0004020202020204" pitchFamily="34" charset="0"/>
                <a:cs typeface="Arial" panose="020B0604020202020204" pitchFamily="34" charset="0"/>
              </a:rPr>
              <a:t>plazo de quince días hábiles</a:t>
            </a:r>
            <a:r>
              <a:rPr lang="es-MX" sz="1800" kern="100" dirty="0">
                <a:latin typeface="Gothic720 BT" panose="020C0603020203020204" pitchFamily="34" charset="0"/>
                <a:ea typeface="Aptos" panose="020B0004020202020204" pitchFamily="34" charset="0"/>
                <a:cs typeface="Arial" panose="020B0604020202020204" pitchFamily="34" charset="0"/>
              </a:rPr>
              <a:t> A partir de la fecha de su designación la persona responsable tiene la obligación de </a:t>
            </a:r>
            <a:r>
              <a:rPr lang="es-MX" sz="1800" kern="100" dirty="0">
                <a:effectLst/>
                <a:latin typeface="Gothic720 BT" panose="020C0603020203020204" pitchFamily="34" charset="0"/>
                <a:ea typeface="Aptos" panose="020B0004020202020204" pitchFamily="34" charset="0"/>
                <a:cs typeface="Arial" panose="020B0604020202020204" pitchFamily="34" charset="0"/>
              </a:rPr>
              <a:t>rendir un informe con los siguientes elementos: </a:t>
            </a:r>
          </a:p>
          <a:p>
            <a:pPr algn="just"/>
            <a:endParaRPr lang="es-MX" sz="1800" kern="100" dirty="0">
              <a:latin typeface="Gothic720 BT" panose="020C0603020203020204" pitchFamily="34" charset="0"/>
              <a:ea typeface="Aptos" panose="020B0004020202020204" pitchFamily="34" charset="0"/>
              <a:cs typeface="Arial" panose="020B0604020202020204" pitchFamily="34" charset="0"/>
            </a:endParaRPr>
          </a:p>
          <a:p>
            <a:pPr marL="342900" lvl="0" indent="-342900" algn="just">
              <a:lnSpc>
                <a:spcPct val="115000"/>
              </a:lnSpc>
              <a:buFont typeface="+mj-lt"/>
              <a:buAutoNum type="romanUcPeriod"/>
            </a:pPr>
            <a:r>
              <a:rPr lang="es-MX" sz="1800" kern="100" dirty="0">
                <a:effectLst/>
                <a:latin typeface="Gothic720 BT" panose="020C0603020203020204" pitchFamily="34" charset="0"/>
                <a:ea typeface="Aptos" panose="020B0004020202020204" pitchFamily="34" charset="0"/>
                <a:cs typeface="Arial" panose="020B0604020202020204" pitchFamily="34" charset="0"/>
              </a:rPr>
              <a:t>Inventario de bienes y recursos que integran el patrimonio de la asociación civil.</a:t>
            </a: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mj-lt"/>
              <a:buAutoNum type="romanUcPeriod"/>
            </a:pPr>
            <a:r>
              <a:rPr lang="es-MX" sz="1800" kern="100" dirty="0">
                <a:effectLst/>
                <a:latin typeface="Gothic720 BT" panose="020C0603020203020204" pitchFamily="34" charset="0"/>
                <a:ea typeface="Aptos" panose="020B0004020202020204" pitchFamily="34" charset="0"/>
                <a:cs typeface="Arial" panose="020B0604020202020204" pitchFamily="34" charset="0"/>
              </a:rPr>
              <a:t>Relación de personal contratado por la asociación civil en la que se establezcan nombres completos, forma de contratación, monto del salario, respaldados con copia de cada uno de los contratos laborales. </a:t>
            </a: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mj-lt"/>
              <a:buAutoNum type="romanUcPeriod"/>
            </a:pPr>
            <a:r>
              <a:rPr lang="es-MX" sz="1800" kern="100" dirty="0">
                <a:effectLst/>
                <a:latin typeface="Gothic720 BT" panose="020C0603020203020204" pitchFamily="34" charset="0"/>
                <a:ea typeface="Aptos" panose="020B0004020202020204" pitchFamily="34" charset="0"/>
                <a:cs typeface="Arial" panose="020B0604020202020204" pitchFamily="34" charset="0"/>
              </a:rPr>
              <a:t>Relación de cuentas por cobrar en la que se establezca nombre de la persona deudora y copia de su identificación, concepto del adeudo, copia de título de crédito o documento que acredite el adeudo, saldo y fecha de vencimiento. </a:t>
            </a: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mj-lt"/>
              <a:buAutoNum type="romanUcPeriod"/>
            </a:pPr>
            <a:r>
              <a:rPr lang="es-MX" sz="1800" kern="100" dirty="0">
                <a:effectLst/>
                <a:latin typeface="Gothic720 BT" panose="020C0603020203020204" pitchFamily="34" charset="0"/>
                <a:ea typeface="Aptos" panose="020B0004020202020204" pitchFamily="34" charset="0"/>
                <a:cs typeface="Arial" panose="020B0604020202020204" pitchFamily="34" charset="0"/>
              </a:rPr>
              <a:t>Relación de cuentas por pagar a cargo de la asociación civil, en la que se establezca el nombre de la persona acreedora y copia de identificación, concepto del adeudo, título de crédito o documento que acredite el adeudo, saldo y fecha de vencimiento. </a:t>
            </a: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mj-lt"/>
              <a:buAutoNum type="romanUcPeriod"/>
            </a:pPr>
            <a:r>
              <a:rPr lang="es-MX" sz="1800" kern="100" dirty="0">
                <a:effectLst/>
                <a:latin typeface="Gothic720 BT" panose="020C0603020203020204" pitchFamily="34" charset="0"/>
                <a:ea typeface="Aptos" panose="020B0004020202020204" pitchFamily="34" charset="0"/>
                <a:cs typeface="Arial" panose="020B0604020202020204" pitchFamily="34" charset="0"/>
              </a:rPr>
              <a:t>La totalidad de los estados de la cuenta bancaria de la asociación civil del periodo comprendido entre la fecha de presentación de su escrito de intención y la fecha en que se rinda el informe, impresos o en medio electrónico. </a:t>
            </a:r>
          </a:p>
          <a:p>
            <a:pPr lvl="0" algn="just">
              <a:lnSpc>
                <a:spcPct val="115000"/>
              </a:lnSpc>
            </a:pPr>
            <a:r>
              <a:rPr lang="es-MX" sz="1800" kern="100" dirty="0">
                <a:effectLst/>
                <a:latin typeface="Gothic720 BT" panose="020C0603020203020204" pitchFamily="34" charset="0"/>
                <a:ea typeface="Aptos" panose="020B0004020202020204" pitchFamily="34" charset="0"/>
                <a:cs typeface="Arial" panose="020B0604020202020204" pitchFamily="34" charset="0"/>
              </a:rPr>
              <a:t>La cuenta bancaria a nombre de la asociación civil no podrá cancelarse sin autorización del Instituto.</a:t>
            </a: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s-MX" sz="1800" kern="100" dirty="0">
                <a:latin typeface="Gothic720 BT" panose="020C0603020203020204" pitchFamily="34" charset="0"/>
                <a:ea typeface="Aptos" panose="020B0004020202020204" pitchFamily="34" charset="0"/>
                <a:cs typeface="Arial" panose="020B0604020202020204" pitchFamily="34" charset="0"/>
              </a:rPr>
              <a:t>A</a:t>
            </a:r>
            <a:r>
              <a:rPr lang="es-MX" sz="1800" kern="100" dirty="0">
                <a:effectLst/>
                <a:latin typeface="Gothic720 BT" panose="020C0603020203020204" pitchFamily="34" charset="0"/>
                <a:ea typeface="Aptos" panose="020B0004020202020204" pitchFamily="34" charset="0"/>
                <a:cs typeface="Arial" panose="020B0604020202020204" pitchFamily="34" charset="0"/>
              </a:rPr>
              <a:t>rtículo 192 del Reglamento de Fiscalización</a:t>
            </a: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2768180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411410" y="2494028"/>
            <a:ext cx="8184445" cy="2445442"/>
          </a:xfrm>
        </p:spPr>
        <p:txBody>
          <a:bodyPr>
            <a:normAutofit fontScale="92500" lnSpcReduction="10000"/>
          </a:bodyPr>
          <a:lstStyle/>
          <a:p>
            <a:pPr lvl="0" algn="just">
              <a:lnSpc>
                <a:spcPct val="115000"/>
              </a:lnSpc>
            </a:pPr>
            <a:r>
              <a:rPr lang="es-MX" sz="1600" kern="100" dirty="0">
                <a:effectLst/>
                <a:latin typeface="Gothic720 BT" panose="020C0603020203020204" pitchFamily="34" charset="0"/>
                <a:ea typeface="Aptos" panose="020B0004020202020204" pitchFamily="34" charset="0"/>
                <a:cs typeface="Arial" panose="020B0604020202020204" pitchFamily="34" charset="0"/>
              </a:rPr>
              <a:t>VI. Relación de las asambleas celebradas por la asociación civil en la que se precise fecha y objeto de las mismas, respaldada con las actas correspondientes.</a:t>
            </a:r>
            <a:endParaRPr lang="es-MX" sz="1600" kern="100" dirty="0">
              <a:effectLst/>
              <a:latin typeface="Aptos" panose="020B0004020202020204" pitchFamily="34" charset="0"/>
              <a:ea typeface="Aptos" panose="020B0004020202020204" pitchFamily="34" charset="0"/>
              <a:cs typeface="Times New Roman" panose="02020603050405020304" pitchFamily="18" charset="0"/>
            </a:endParaRPr>
          </a:p>
          <a:p>
            <a:pPr lvl="0" algn="just">
              <a:lnSpc>
                <a:spcPct val="115000"/>
              </a:lnSpc>
            </a:pPr>
            <a:r>
              <a:rPr lang="es-MX" sz="1600" kern="100" dirty="0">
                <a:effectLst/>
                <a:latin typeface="Gothic720 BT" panose="020C0603020203020204" pitchFamily="34" charset="0"/>
                <a:ea typeface="Aptos" panose="020B0004020202020204" pitchFamily="34" charset="0"/>
                <a:cs typeface="Arial" panose="020B0604020202020204" pitchFamily="34" charset="0"/>
              </a:rPr>
              <a:t>VII. El estado actual que guarda la asociación civil ante el Servicio de Administración Tributaria.</a:t>
            </a:r>
            <a:endParaRPr lang="es-MX" sz="1600" kern="100" dirty="0">
              <a:effectLst/>
              <a:latin typeface="Aptos" panose="020B0004020202020204" pitchFamily="34" charset="0"/>
              <a:ea typeface="Aptos" panose="020B0004020202020204" pitchFamily="34" charset="0"/>
              <a:cs typeface="Times New Roman" panose="02020603050405020304" pitchFamily="18" charset="0"/>
            </a:endParaRPr>
          </a:p>
          <a:p>
            <a:pPr lvl="0" algn="just">
              <a:lnSpc>
                <a:spcPct val="115000"/>
              </a:lnSpc>
              <a:spcAft>
                <a:spcPts val="800"/>
              </a:spcAft>
            </a:pPr>
            <a:r>
              <a:rPr lang="es-MX" sz="1600" kern="100" dirty="0">
                <a:effectLst/>
                <a:latin typeface="Gothic720 BT" panose="020C0603020203020204" pitchFamily="34" charset="0"/>
                <a:ea typeface="Aptos" panose="020B0004020202020204" pitchFamily="34" charset="0"/>
                <a:cs typeface="Arial" panose="020B0604020202020204" pitchFamily="34" charset="0"/>
              </a:rPr>
              <a:t>VIII. Solicitud de autorización dirigida al Secretario Ejecutivo para la disolución y liquidación de la asociación civil, o bien, el cambio de su objeto social.</a:t>
            </a:r>
          </a:p>
          <a:p>
            <a:pPr algn="just">
              <a:lnSpc>
                <a:spcPct val="115000"/>
              </a:lnSpc>
              <a:spcAft>
                <a:spcPts val="800"/>
              </a:spcAft>
            </a:pPr>
            <a:r>
              <a:rPr lang="es-MX" sz="1600" kern="100" dirty="0">
                <a:latin typeface="Gothic720 BT" panose="020C0603020203020204" pitchFamily="34" charset="0"/>
                <a:ea typeface="Aptos" panose="020B0004020202020204" pitchFamily="34" charset="0"/>
                <a:cs typeface="Arial" panose="020B0604020202020204" pitchFamily="34" charset="0"/>
              </a:rPr>
              <a:t>A</a:t>
            </a:r>
            <a:r>
              <a:rPr lang="es-MX" sz="1600" kern="100" dirty="0">
                <a:effectLst/>
                <a:latin typeface="Gothic720 BT" panose="020C0603020203020204" pitchFamily="34" charset="0"/>
                <a:ea typeface="Aptos" panose="020B0004020202020204" pitchFamily="34" charset="0"/>
                <a:cs typeface="Arial" panose="020B0604020202020204" pitchFamily="34" charset="0"/>
              </a:rPr>
              <a:t>rtículo 192 del Reglamento de Fiscalización.</a:t>
            </a:r>
            <a:endParaRPr lang="es-MX"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spcAft>
                <a:spcPts val="800"/>
              </a:spcAft>
              <a:buFont typeface="+mj-lt"/>
              <a:buAutoNum type="romanUcPeriod"/>
            </a:pPr>
            <a:endParaRPr lang="es-MX" sz="2400" kern="100" dirty="0">
              <a:latin typeface="Gothic720 BT" panose="020C0603020203020204" pitchFamily="34" charset="0"/>
              <a:ea typeface="Aptos" panose="020B0004020202020204" pitchFamily="34" charset="0"/>
              <a:cs typeface="Arial" panose="020B0604020202020204" pitchFamily="34" charset="0"/>
            </a:endParaRPr>
          </a:p>
          <a:p>
            <a:endParaRPr lang="es-MX" dirty="0"/>
          </a:p>
        </p:txBody>
      </p:sp>
      <p:sp>
        <p:nvSpPr>
          <p:cNvPr id="4" name="Título 1">
            <a:extLst>
              <a:ext uri="{FF2B5EF4-FFF2-40B4-BE49-F238E27FC236}">
                <a16:creationId xmlns:a16="http://schemas.microsoft.com/office/drawing/2014/main" id="{C95DC922-D202-1FB1-2E3A-CCDF293BFAFE}"/>
              </a:ext>
            </a:extLst>
          </p:cNvPr>
          <p:cNvSpPr>
            <a:spLocks noGrp="1"/>
          </p:cNvSpPr>
          <p:nvPr>
            <p:ph type="ctrTitle"/>
          </p:nvPr>
        </p:nvSpPr>
        <p:spPr>
          <a:xfrm>
            <a:off x="335845" y="1211181"/>
            <a:ext cx="7772400" cy="960438"/>
          </a:xfrm>
        </p:spPr>
        <p:txBody>
          <a:bodyPr>
            <a:normAutofit/>
          </a:bodyPr>
          <a:lstStyle/>
          <a:p>
            <a:r>
              <a:rPr lang="es-MX" sz="4800" dirty="0">
                <a:solidFill>
                  <a:srgbClr val="002060"/>
                </a:solidFill>
              </a:rPr>
              <a:t>Informe</a:t>
            </a:r>
            <a:endParaRPr lang="es-MX" dirty="0">
              <a:solidFill>
                <a:srgbClr val="002060"/>
              </a:solidFill>
            </a:endParaRPr>
          </a:p>
        </p:txBody>
      </p:sp>
    </p:spTree>
    <p:extLst>
      <p:ext uri="{BB962C8B-B14F-4D97-AF65-F5344CB8AC3E}">
        <p14:creationId xmlns:p14="http://schemas.microsoft.com/office/powerpoint/2010/main" val="1872409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685800" y="1393297"/>
            <a:ext cx="7772400" cy="879475"/>
          </a:xfrm>
        </p:spPr>
        <p:txBody>
          <a:bodyPr>
            <a:normAutofit/>
          </a:bodyPr>
          <a:lstStyle/>
          <a:p>
            <a:r>
              <a:rPr lang="es-MX" sz="4400" dirty="0">
                <a:solidFill>
                  <a:srgbClr val="002060"/>
                </a:solidFill>
              </a:rPr>
              <a:t>Existencia de remanentes</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289278" y="2001838"/>
            <a:ext cx="8565444" cy="4003851"/>
          </a:xfrm>
        </p:spPr>
        <p:txBody>
          <a:bodyPr>
            <a:normAutofit fontScale="92500" lnSpcReduction="10000"/>
          </a:bodyPr>
          <a:lstStyle/>
          <a:p>
            <a:pPr algn="just">
              <a:lnSpc>
                <a:spcPct val="115000"/>
              </a:lnSpc>
              <a:spcAft>
                <a:spcPts val="800"/>
              </a:spcAft>
            </a:pPr>
            <a:endParaRPr lang="es-MX" sz="1800" dirty="0">
              <a:effectLst/>
              <a:latin typeface="Gothic720 BT" panose="020C0603020203020204" pitchFamily="34" charset="0"/>
              <a:ea typeface="Aptos" panose="020B0004020202020204" pitchFamily="34" charset="0"/>
              <a:cs typeface="Arial" panose="020B0604020202020204" pitchFamily="34" charset="0"/>
            </a:endParaRPr>
          </a:p>
          <a:p>
            <a:pPr algn="just">
              <a:lnSpc>
                <a:spcPct val="115000"/>
              </a:lnSpc>
              <a:spcAft>
                <a:spcPts val="800"/>
              </a:spcAft>
            </a:pPr>
            <a:r>
              <a:rPr lang="es-MX" sz="1800" dirty="0">
                <a:latin typeface="Gothic720 BT" panose="020C0603020203020204" pitchFamily="34" charset="0"/>
                <a:ea typeface="Aptos" panose="020B0004020202020204" pitchFamily="34" charset="0"/>
                <a:cs typeface="Arial" panose="020B0604020202020204" pitchFamily="34" charset="0"/>
              </a:rPr>
              <a:t>La autoridad electoral verificará que no existan</a:t>
            </a:r>
            <a:r>
              <a:rPr lang="es-MX" sz="1800" dirty="0">
                <a:effectLst/>
                <a:latin typeface="Gothic720 BT" panose="020C0603020203020204" pitchFamily="34" charset="0"/>
                <a:ea typeface="Aptos" panose="020B0004020202020204" pitchFamily="34" charset="0"/>
                <a:cs typeface="Arial" panose="020B0604020202020204" pitchFamily="34" charset="0"/>
              </a:rPr>
              <a:t> obligaciones a cargo de la asociación civil, lo cual será debidamente revisado y validado.</a:t>
            </a:r>
          </a:p>
          <a:p>
            <a:pPr algn="just">
              <a:lnSpc>
                <a:spcPct val="115000"/>
              </a:lnSpc>
              <a:spcAft>
                <a:spcPts val="800"/>
              </a:spcAft>
            </a:pPr>
            <a:r>
              <a:rPr lang="es-MX" sz="1800" dirty="0">
                <a:effectLst/>
                <a:latin typeface="Gothic720 BT" panose="020C0603020203020204" pitchFamily="34" charset="0"/>
                <a:ea typeface="Aptos" panose="020B0004020202020204" pitchFamily="34" charset="0"/>
                <a:cs typeface="Arial" panose="020B0604020202020204" pitchFamily="34" charset="0"/>
              </a:rPr>
              <a:t>Si no existieran, pero hubiera algún remanente de recursos, la persona responsable deberá adjudicar el patrimonio remanente a favor del Estado, a través de la Secretaría de Finanzas del Poder Ejecutivo del Estado de Querétaro.</a:t>
            </a:r>
          </a:p>
          <a:p>
            <a:pPr algn="just">
              <a:lnSpc>
                <a:spcPct val="115000"/>
              </a:lnSpc>
              <a:spcAft>
                <a:spcPts val="800"/>
              </a:spcAft>
            </a:pPr>
            <a:endParaRPr lang="es-MX" sz="1800" dirty="0">
              <a:latin typeface="Gothic720 BT" panose="020C0603020203020204" pitchFamily="34" charset="0"/>
              <a:ea typeface="Aptos" panose="020B0004020202020204" pitchFamily="34" charset="0"/>
              <a:cs typeface="Arial" panose="020B0604020202020204" pitchFamily="34" charset="0"/>
            </a:endParaRPr>
          </a:p>
          <a:p>
            <a:pPr algn="just">
              <a:lnSpc>
                <a:spcPct val="115000"/>
              </a:lnSpc>
              <a:spcAft>
                <a:spcPts val="800"/>
              </a:spcAft>
            </a:pPr>
            <a:r>
              <a:rPr lang="es-MX" sz="1800" dirty="0">
                <a:effectLst/>
                <a:latin typeface="Gothic720 BT" panose="020C0603020203020204" pitchFamily="34" charset="0"/>
                <a:ea typeface="Aptos" panose="020B0004020202020204" pitchFamily="34" charset="0"/>
                <a:cs typeface="Arial" panose="020B0604020202020204" pitchFamily="34" charset="0"/>
              </a:rPr>
              <a:t>Artículo189 del Reglamento de Fiscalización.</a:t>
            </a:r>
            <a:endParaRPr lang="es-MX"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pPr>
            <a:r>
              <a:rPr lang="es-MX" sz="1800" dirty="0">
                <a:effectLst/>
                <a:latin typeface="Gothic720 BT" panose="020C0603020203020204" pitchFamily="34" charset="0"/>
                <a:ea typeface="Aptos" panose="020B0004020202020204" pitchFamily="34" charset="0"/>
                <a:cs typeface="Arial" panose="020B0604020202020204" pitchFamily="34" charset="0"/>
              </a:rPr>
              <a:t> </a:t>
            </a:r>
            <a:endParaRPr lang="es-MX" sz="1800" dirty="0">
              <a:effectLst/>
              <a:latin typeface="Aptos" panose="020B0004020202020204" pitchFamily="34" charset="0"/>
              <a:ea typeface="Aptos" panose="020B000402020202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1779239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762712" y="1178390"/>
            <a:ext cx="7772400" cy="1038136"/>
          </a:xfrm>
        </p:spPr>
        <p:txBody>
          <a:bodyPr>
            <a:noAutofit/>
          </a:bodyPr>
          <a:lstStyle/>
          <a:p>
            <a:r>
              <a:rPr lang="es-MX" sz="4400" dirty="0">
                <a:solidFill>
                  <a:srgbClr val="002060"/>
                </a:solidFill>
              </a:rPr>
              <a:t>Informe a la Secretaría Ejecutiva</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180622" y="2427111"/>
            <a:ext cx="8782755" cy="4097867"/>
          </a:xfrm>
        </p:spPr>
        <p:txBody>
          <a:bodyPr>
            <a:normAutofit fontScale="92500" lnSpcReduction="10000"/>
          </a:bodyPr>
          <a:lstStyle/>
          <a:p>
            <a:pPr algn="just"/>
            <a:r>
              <a:rPr lang="es-MX" sz="1600" kern="0" dirty="0">
                <a:effectLst/>
                <a:latin typeface="Gothic720 BT" panose="020C0603020203020204" pitchFamily="34" charset="0"/>
                <a:ea typeface="Aptos" panose="020B0004020202020204" pitchFamily="34" charset="0"/>
                <a:cs typeface="Arial" panose="020B0604020202020204" pitchFamily="34" charset="0"/>
              </a:rPr>
              <a:t>Cuando la Unidad valide que la totalidad de las obligaciones contraídas por la asociación civil se encuentren cubiertas y debidamente atendidas rendirá un informe.</a:t>
            </a:r>
          </a:p>
          <a:p>
            <a:pPr algn="just"/>
            <a:endParaRPr lang="es-MX" sz="1600" kern="0" dirty="0">
              <a:latin typeface="Gothic720 BT" panose="020C0603020203020204" pitchFamily="34" charset="0"/>
              <a:ea typeface="Aptos" panose="020B0004020202020204" pitchFamily="34" charset="0"/>
              <a:cs typeface="Arial" panose="020B0604020202020204" pitchFamily="34" charset="0"/>
            </a:endParaRPr>
          </a:p>
          <a:p>
            <a:pPr algn="just"/>
            <a:r>
              <a:rPr lang="es-MX" sz="1600" kern="0" dirty="0">
                <a:effectLst/>
                <a:latin typeface="Gothic720 BT" panose="020C0603020203020204" pitchFamily="34" charset="0"/>
                <a:ea typeface="Aptos" panose="020B0004020202020204" pitchFamily="34" charset="0"/>
                <a:cs typeface="Arial" panose="020B0604020202020204" pitchFamily="34" charset="0"/>
              </a:rPr>
              <a:t>El informe será remitido a la Secretaría Ejecutiva del Instituto parta </a:t>
            </a:r>
            <a:r>
              <a:rPr lang="es-MX" sz="1600" kern="0" dirty="0">
                <a:latin typeface="Gothic720 BT" panose="020C0603020203020204" pitchFamily="34" charset="0"/>
                <a:ea typeface="Aptos" panose="020B0004020202020204" pitchFamily="34" charset="0"/>
                <a:cs typeface="Arial" panose="020B0604020202020204" pitchFamily="34" charset="0"/>
              </a:rPr>
              <a:t>que la misma a su vez, r</a:t>
            </a:r>
            <a:r>
              <a:rPr lang="es-MX" sz="1600" kern="0" dirty="0">
                <a:effectLst/>
                <a:latin typeface="Gothic720 BT" panose="020C0603020203020204" pitchFamily="34" charset="0"/>
                <a:ea typeface="Aptos" panose="020B0004020202020204" pitchFamily="34" charset="0"/>
                <a:cs typeface="Arial" panose="020B0604020202020204" pitchFamily="34" charset="0"/>
              </a:rPr>
              <a:t>esuelva en definitiva sobre la solicitud de autorización de su disolución y liquidación, o bien, autorice la modificación de su objeto social.</a:t>
            </a:r>
          </a:p>
          <a:p>
            <a:pPr algn="just"/>
            <a:endParaRPr lang="es-MX" sz="1600" kern="0" dirty="0">
              <a:latin typeface="Gothic720 BT" panose="020C0603020203020204" pitchFamily="34" charset="0"/>
              <a:ea typeface="Aptos" panose="020B0004020202020204" pitchFamily="34" charset="0"/>
              <a:cs typeface="Arial" panose="020B0604020202020204" pitchFamily="34" charset="0"/>
            </a:endParaRPr>
          </a:p>
          <a:p>
            <a:pPr algn="just"/>
            <a:r>
              <a:rPr lang="es-MX" sz="1600" kern="0" dirty="0">
                <a:effectLst/>
                <a:latin typeface="Gothic720 BT" panose="020C0603020203020204" pitchFamily="34" charset="0"/>
                <a:ea typeface="Aptos" panose="020B0004020202020204" pitchFamily="34" charset="0"/>
                <a:cs typeface="Arial" panose="020B0604020202020204" pitchFamily="34" charset="0"/>
              </a:rPr>
              <a:t>El resultado será notificado a la persona responsable de la asociación por parte de la Unidad. </a:t>
            </a:r>
          </a:p>
          <a:p>
            <a:pPr algn="just"/>
            <a:endParaRPr lang="es-MX" sz="1600" kern="0" dirty="0">
              <a:effectLst/>
              <a:latin typeface="Gothic720 BT" panose="020C0603020203020204" pitchFamily="34" charset="0"/>
              <a:ea typeface="Aptos" panose="020B0004020202020204" pitchFamily="34" charset="0"/>
              <a:cs typeface="Arial" panose="020B0604020202020204" pitchFamily="34" charset="0"/>
            </a:endParaRPr>
          </a:p>
          <a:p>
            <a:pPr algn="just"/>
            <a:r>
              <a:rPr lang="es-MX" sz="1600" kern="0" dirty="0">
                <a:latin typeface="Gothic720 BT" panose="020C0603020203020204" pitchFamily="34" charset="0"/>
                <a:cs typeface="Arial" panose="020B0604020202020204" pitchFamily="34" charset="0"/>
              </a:rPr>
              <a:t>Si la Secretaría Ejecutiva no autorizara la disolución y liquidación o la modificación del objeto social, los razonamientos expuestos serán atendidos por la Unidad para requerir a la asociación civil subsanar los motivos de negativa. La finalidad será que se ponga a consideración de la Secretaría Ejecutiva un nuevo informe.</a:t>
            </a:r>
          </a:p>
          <a:p>
            <a:pPr algn="just"/>
            <a:endParaRPr lang="es-MX" sz="1600" kern="0" dirty="0">
              <a:latin typeface="Gothic720 BT" panose="020C0603020203020204" pitchFamily="34" charset="0"/>
              <a:ea typeface="Aptos" panose="020B0004020202020204" pitchFamily="34" charset="0"/>
              <a:cs typeface="Arial" panose="020B0604020202020204" pitchFamily="34" charset="0"/>
            </a:endParaRPr>
          </a:p>
          <a:p>
            <a:pPr algn="just"/>
            <a:r>
              <a:rPr lang="es-MX" sz="1600" kern="0" dirty="0">
                <a:latin typeface="Gothic720 BT" panose="020C0603020203020204" pitchFamily="34" charset="0"/>
                <a:ea typeface="Aptos" panose="020B0004020202020204" pitchFamily="34" charset="0"/>
                <a:cs typeface="Arial" panose="020B0604020202020204" pitchFamily="34" charset="0"/>
              </a:rPr>
              <a:t>A</a:t>
            </a:r>
            <a:r>
              <a:rPr lang="es-MX" sz="1600" kern="0" dirty="0">
                <a:effectLst/>
                <a:latin typeface="Gothic720 BT" panose="020C0603020203020204" pitchFamily="34" charset="0"/>
                <a:ea typeface="Aptos" panose="020B0004020202020204" pitchFamily="34" charset="0"/>
                <a:cs typeface="Arial" panose="020B0604020202020204" pitchFamily="34" charset="0"/>
              </a:rPr>
              <a:t>rtículos 193 y 194 del Reglamento de Fiscalización.</a:t>
            </a:r>
            <a:endParaRPr lang="es-MX" dirty="0"/>
          </a:p>
        </p:txBody>
      </p:sp>
    </p:spTree>
    <p:extLst>
      <p:ext uri="{BB962C8B-B14F-4D97-AF65-F5344CB8AC3E}">
        <p14:creationId xmlns:p14="http://schemas.microsoft.com/office/powerpoint/2010/main" val="3507000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685800" y="1140172"/>
            <a:ext cx="7772400" cy="1603023"/>
          </a:xfrm>
        </p:spPr>
        <p:txBody>
          <a:bodyPr>
            <a:noAutofit/>
          </a:bodyPr>
          <a:lstStyle/>
          <a:p>
            <a:r>
              <a:rPr lang="es-MX" sz="4000" dirty="0">
                <a:solidFill>
                  <a:srgbClr val="002060"/>
                </a:solidFill>
              </a:rPr>
              <a:t>Etapa de disolución, liquidación o cambio de objeto social y ampliación de vigencia.</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392288" y="2858910"/>
            <a:ext cx="8390468" cy="3578577"/>
          </a:xfrm>
        </p:spPr>
        <p:txBody>
          <a:bodyPr/>
          <a:lstStyle/>
          <a:p>
            <a:pPr algn="just"/>
            <a:r>
              <a:rPr lang="es-MX" sz="1800" dirty="0">
                <a:effectLst/>
                <a:latin typeface="Gothic720 BT" panose="020C0603020203020204" pitchFamily="34" charset="0"/>
                <a:ea typeface="Aptos" panose="020B0004020202020204" pitchFamily="34" charset="0"/>
                <a:cs typeface="Arial" panose="020B0604020202020204" pitchFamily="34" charset="0"/>
              </a:rPr>
              <a:t>Cuando hayan sido ejecutadas las actividades que han sido expuestas la Unidad tendrá la obligación siguiente: </a:t>
            </a:r>
          </a:p>
          <a:p>
            <a:pPr algn="just"/>
            <a:endParaRPr lang="es-MX" sz="1800" dirty="0">
              <a:latin typeface="Gothic720 BT" panose="020C0603020203020204" pitchFamily="34" charset="0"/>
              <a:ea typeface="Aptos" panose="020B0004020202020204" pitchFamily="34" charset="0"/>
              <a:cs typeface="Arial" panose="020B0604020202020204" pitchFamily="34" charset="0"/>
            </a:endParaRPr>
          </a:p>
          <a:p>
            <a:pPr algn="just"/>
            <a:r>
              <a:rPr lang="es-MX" sz="1800" dirty="0">
                <a:effectLst/>
                <a:latin typeface="Gothic720 BT" panose="020C0603020203020204" pitchFamily="34" charset="0"/>
                <a:ea typeface="Aptos" panose="020B0004020202020204" pitchFamily="34" charset="0"/>
                <a:cs typeface="Arial" panose="020B0604020202020204" pitchFamily="34" charset="0"/>
              </a:rPr>
              <a:t>* Desahogar la etapa que corresponda a la </a:t>
            </a:r>
            <a:r>
              <a:rPr lang="es-MX" sz="1800" b="1" dirty="0">
                <a:effectLst/>
                <a:latin typeface="Gothic720 BT" panose="020C0603020203020204" pitchFamily="34" charset="0"/>
                <a:ea typeface="Aptos" panose="020B0004020202020204" pitchFamily="34" charset="0"/>
                <a:cs typeface="Arial" panose="020B0604020202020204" pitchFamily="34" charset="0"/>
              </a:rPr>
              <a:t>disolución y liquidación </a:t>
            </a:r>
            <a:r>
              <a:rPr lang="es-MX" sz="1800" dirty="0">
                <a:effectLst/>
                <a:latin typeface="Gothic720 BT" panose="020C0603020203020204" pitchFamily="34" charset="0"/>
                <a:ea typeface="Aptos" panose="020B0004020202020204" pitchFamily="34" charset="0"/>
                <a:cs typeface="Arial" panose="020B0604020202020204" pitchFamily="34" charset="0"/>
              </a:rPr>
              <a:t>o el </a:t>
            </a:r>
            <a:r>
              <a:rPr lang="es-MX" sz="1800" b="1" dirty="0">
                <a:effectLst/>
                <a:latin typeface="Gothic720 BT" panose="020C0603020203020204" pitchFamily="34" charset="0"/>
                <a:ea typeface="Aptos" panose="020B0004020202020204" pitchFamily="34" charset="0"/>
                <a:cs typeface="Arial" panose="020B0604020202020204" pitchFamily="34" charset="0"/>
              </a:rPr>
              <a:t>cambio del objeto social </a:t>
            </a:r>
            <a:r>
              <a:rPr lang="es-MX" sz="1800" dirty="0">
                <a:effectLst/>
                <a:latin typeface="Gothic720 BT" panose="020C0603020203020204" pitchFamily="34" charset="0"/>
                <a:ea typeface="Aptos" panose="020B0004020202020204" pitchFamily="34" charset="0"/>
                <a:cs typeface="Arial" panose="020B0604020202020204" pitchFamily="34" charset="0"/>
              </a:rPr>
              <a:t>de la asociación.</a:t>
            </a:r>
          </a:p>
          <a:p>
            <a:pPr algn="just"/>
            <a:endParaRPr lang="es-MX" sz="1800" dirty="0">
              <a:latin typeface="Gothic720 BT" panose="020C0603020203020204" pitchFamily="34" charset="0"/>
              <a:ea typeface="Aptos" panose="020B0004020202020204" pitchFamily="34" charset="0"/>
              <a:cs typeface="Arial" panose="020B0604020202020204" pitchFamily="34" charset="0"/>
            </a:endParaRPr>
          </a:p>
          <a:p>
            <a:pPr algn="just"/>
            <a:r>
              <a:rPr lang="es-MX" sz="1800" dirty="0">
                <a:latin typeface="Gothic720 BT" panose="020C0603020203020204" pitchFamily="34" charset="0"/>
                <a:ea typeface="Aptos" panose="020B0004020202020204" pitchFamily="34" charset="0"/>
                <a:cs typeface="Arial" panose="020B0604020202020204" pitchFamily="34" charset="0"/>
              </a:rPr>
              <a:t>A</a:t>
            </a:r>
            <a:r>
              <a:rPr lang="es-MX" sz="1800" dirty="0">
                <a:effectLst/>
                <a:latin typeface="Gothic720 BT" panose="020C0603020203020204" pitchFamily="34" charset="0"/>
                <a:ea typeface="Aptos" panose="020B0004020202020204" pitchFamily="34" charset="0"/>
                <a:cs typeface="Arial" panose="020B0604020202020204" pitchFamily="34" charset="0"/>
              </a:rPr>
              <a:t>rtículos 195 al 199 del Reglamento de Fiscalización.</a:t>
            </a:r>
            <a:endParaRPr lang="es-MX" sz="1800" dirty="0">
              <a:effectLst/>
              <a:latin typeface="Aptos" panose="020B0004020202020204" pitchFamily="34" charset="0"/>
              <a:ea typeface="Aptos" panose="020B0004020202020204" pitchFamily="34" charset="0"/>
              <a:cs typeface="Times New Roman" panose="02020603050405020304" pitchFamily="18" charset="0"/>
            </a:endParaRPr>
          </a:p>
          <a:p>
            <a:pPr algn="just"/>
            <a:endParaRPr lang="es-MX" dirty="0"/>
          </a:p>
        </p:txBody>
      </p:sp>
    </p:spTree>
    <p:extLst>
      <p:ext uri="{BB962C8B-B14F-4D97-AF65-F5344CB8AC3E}">
        <p14:creationId xmlns:p14="http://schemas.microsoft.com/office/powerpoint/2010/main" val="1770990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214489" y="1406525"/>
            <a:ext cx="9019822" cy="879475"/>
          </a:xfrm>
        </p:spPr>
        <p:txBody>
          <a:bodyPr>
            <a:noAutofit/>
          </a:bodyPr>
          <a:lstStyle/>
          <a:p>
            <a:r>
              <a:rPr lang="es-MX" sz="4000" dirty="0">
                <a:solidFill>
                  <a:srgbClr val="002060"/>
                </a:solidFill>
              </a:rPr>
              <a:t>Autorización para disolución, liquidación </a:t>
            </a:r>
            <a:br>
              <a:rPr lang="es-MX" sz="4000" dirty="0">
                <a:solidFill>
                  <a:srgbClr val="002060"/>
                </a:solidFill>
              </a:rPr>
            </a:br>
            <a:r>
              <a:rPr lang="es-MX" sz="4000" dirty="0">
                <a:solidFill>
                  <a:srgbClr val="002060"/>
                </a:solidFill>
              </a:rPr>
              <a:t>o cambio de objeto social.</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90311" y="2286000"/>
            <a:ext cx="8839200" cy="3934178"/>
          </a:xfrm>
        </p:spPr>
        <p:txBody>
          <a:bodyPr>
            <a:noAutofit/>
          </a:bodyPr>
          <a:lstStyle/>
          <a:p>
            <a:pPr algn="just"/>
            <a:r>
              <a:rPr lang="es-MX" sz="1800" dirty="0"/>
              <a:t>Dentro de los 15 días hábiles siguientes a que la Secretaría Ejecutiva emita la autorización, la asociación deberá:</a:t>
            </a:r>
          </a:p>
          <a:p>
            <a:pPr marL="342900" indent="-342900" algn="just">
              <a:buFont typeface="Arial" panose="020B0604020202020204" pitchFamily="34" charset="0"/>
              <a:buChar char="•"/>
            </a:pPr>
            <a:r>
              <a:rPr lang="es-MX" sz="1800" dirty="0"/>
              <a:t>Determinar en asamblea su disolución.</a:t>
            </a:r>
          </a:p>
          <a:p>
            <a:pPr marL="342900" indent="-342900" algn="just">
              <a:buFont typeface="Arial" panose="020B0604020202020204" pitchFamily="34" charset="0"/>
              <a:buChar char="•"/>
            </a:pPr>
            <a:r>
              <a:rPr lang="es-MX" sz="1800" dirty="0"/>
              <a:t>Nombrar de entre las personas asociadas a una </a:t>
            </a:r>
            <a:r>
              <a:rPr lang="es-MX" sz="1800" b="1" dirty="0"/>
              <a:t>liquidadora</a:t>
            </a:r>
            <a:r>
              <a:rPr lang="es-MX" sz="1800" dirty="0"/>
              <a:t>, en caso de </a:t>
            </a:r>
            <a:r>
              <a:rPr lang="es-MX" sz="1800" b="1" dirty="0"/>
              <a:t>liquidación.</a:t>
            </a:r>
          </a:p>
          <a:p>
            <a:pPr algn="just"/>
            <a:r>
              <a:rPr lang="es-MX" sz="1800" dirty="0"/>
              <a:t>Dicha persona tendrá amplias facultades y deberá sujetarse a los acuerdos establecidos en la asamblea conforme a sus estatutos sociales</a:t>
            </a:r>
            <a:endParaRPr lang="es-MX" sz="1800" b="1" dirty="0"/>
          </a:p>
          <a:p>
            <a:pPr marL="342900" indent="-342900" algn="just">
              <a:buFont typeface="Arial" panose="020B0604020202020204" pitchFamily="34" charset="0"/>
              <a:buChar char="•"/>
            </a:pPr>
            <a:r>
              <a:rPr lang="es-MX" sz="1800" dirty="0"/>
              <a:t>Nombrar de entre las personas asociadas a una </a:t>
            </a:r>
            <a:r>
              <a:rPr lang="es-MX" sz="1800" b="1" dirty="0"/>
              <a:t>responsable</a:t>
            </a:r>
            <a:r>
              <a:rPr lang="es-MX" sz="1800" dirty="0"/>
              <a:t> de su seguimiento, en caso de </a:t>
            </a:r>
            <a:r>
              <a:rPr lang="es-MX" sz="1800" b="1" dirty="0"/>
              <a:t>cambio de objeto social</a:t>
            </a:r>
            <a:r>
              <a:rPr lang="es-MX" sz="1800" dirty="0"/>
              <a:t>.</a:t>
            </a:r>
          </a:p>
          <a:p>
            <a:pPr algn="just"/>
            <a:r>
              <a:rPr lang="es-MX" sz="1800" dirty="0"/>
              <a:t>Dicha persona deberá sujetarse a los acuerdos establecidos en la asamblea conforme a sus estatutos sociales.</a:t>
            </a:r>
          </a:p>
          <a:p>
            <a:pPr algn="just"/>
            <a:endParaRPr lang="es-MX" sz="1800" dirty="0"/>
          </a:p>
          <a:p>
            <a:pPr algn="just"/>
            <a:r>
              <a:rPr lang="es-MX" sz="1800" dirty="0"/>
              <a:t>Artículos 195 del Reglamento de Fiscalización.</a:t>
            </a:r>
          </a:p>
        </p:txBody>
      </p:sp>
    </p:spTree>
    <p:extLst>
      <p:ext uri="{BB962C8B-B14F-4D97-AF65-F5344CB8AC3E}">
        <p14:creationId xmlns:p14="http://schemas.microsoft.com/office/powerpoint/2010/main" val="927458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495300" y="1397951"/>
            <a:ext cx="8319911" cy="1011237"/>
          </a:xfrm>
        </p:spPr>
        <p:txBody>
          <a:bodyPr>
            <a:noAutofit/>
          </a:bodyPr>
          <a:lstStyle/>
          <a:p>
            <a:r>
              <a:rPr lang="es-MX" sz="4000" dirty="0">
                <a:solidFill>
                  <a:srgbClr val="002060"/>
                </a:solidFill>
              </a:rPr>
              <a:t>¿Cómo se acredita la liquidación de la asociación ante el Instituto?</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328789" y="2552171"/>
            <a:ext cx="8486422" cy="4060296"/>
          </a:xfrm>
        </p:spPr>
        <p:txBody>
          <a:bodyPr/>
          <a:lstStyle/>
          <a:p>
            <a:pPr algn="just"/>
            <a:r>
              <a:rPr lang="es-MX" sz="2000" dirty="0"/>
              <a:t>A través de la presentación de la documentación siguiente: </a:t>
            </a:r>
          </a:p>
          <a:p>
            <a:pPr algn="just"/>
            <a:endParaRPr lang="es-MX" sz="900" dirty="0"/>
          </a:p>
          <a:p>
            <a:pPr marL="514350" indent="-514350" algn="just">
              <a:buAutoNum type="romanUcPeriod"/>
            </a:pPr>
            <a:r>
              <a:rPr lang="es-MX" sz="2000" dirty="0"/>
              <a:t>Original </a:t>
            </a:r>
            <a:r>
              <a:rPr lang="es-MX" sz="2000" b="1" dirty="0"/>
              <a:t>o</a:t>
            </a:r>
            <a:r>
              <a:rPr lang="es-MX" sz="2000" dirty="0"/>
              <a:t> copia certificada del documento que acredite el acuerdo de la asamblea para su disolución. </a:t>
            </a:r>
          </a:p>
          <a:p>
            <a:pPr algn="just"/>
            <a:r>
              <a:rPr lang="es-MX" sz="2000" dirty="0"/>
              <a:t>II. Copia de documentos que acrediten la cancelación de la cuenta bancaria aperturada a nombre de la asociación civil. </a:t>
            </a:r>
          </a:p>
          <a:p>
            <a:pPr algn="just"/>
            <a:r>
              <a:rPr lang="es-MX" sz="2000" dirty="0"/>
              <a:t>III. Copia de documento que acredite la modificación que corresponda respecto del Registro Federal de Contribuyentes ante el Servicio de Administración Tributaria.</a:t>
            </a:r>
          </a:p>
        </p:txBody>
      </p:sp>
    </p:spTree>
    <p:extLst>
      <p:ext uri="{BB962C8B-B14F-4D97-AF65-F5344CB8AC3E}">
        <p14:creationId xmlns:p14="http://schemas.microsoft.com/office/powerpoint/2010/main" val="3156375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685800" y="998186"/>
            <a:ext cx="7772400" cy="1474081"/>
          </a:xfrm>
        </p:spPr>
        <p:txBody>
          <a:bodyPr>
            <a:noAutofit/>
          </a:bodyPr>
          <a:lstStyle/>
          <a:p>
            <a:r>
              <a:rPr lang="es-MX" sz="3600" dirty="0">
                <a:solidFill>
                  <a:srgbClr val="002060"/>
                </a:solidFill>
              </a:rPr>
              <a:t>¿Cuál es el plazo para presentar la documentación sobre la liquidación de la asociación?</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203200" y="2472267"/>
            <a:ext cx="8477956" cy="3951111"/>
          </a:xfrm>
        </p:spPr>
        <p:txBody>
          <a:bodyPr>
            <a:normAutofit fontScale="92500" lnSpcReduction="20000"/>
          </a:bodyPr>
          <a:lstStyle/>
          <a:p>
            <a:pPr algn="just"/>
            <a:r>
              <a:rPr lang="es-MX" dirty="0"/>
              <a:t>A partir de la designación de la persona liquidadora contará con el plazo de 90 días naturales. </a:t>
            </a:r>
          </a:p>
          <a:p>
            <a:pPr algn="just"/>
            <a:r>
              <a:rPr lang="es-MX" dirty="0"/>
              <a:t>La documentación debe remitirse a la Unidad Técnica de Fiscalización del Instituto. Artículo 196 del Reglamento de Fiscalización.</a:t>
            </a:r>
          </a:p>
          <a:p>
            <a:pPr algn="just"/>
            <a:endParaRPr lang="es-MX" dirty="0"/>
          </a:p>
          <a:p>
            <a:pPr algn="just"/>
            <a:r>
              <a:rPr lang="es-MX" dirty="0"/>
              <a:t>La Unidad analizará la documentación y en caso de advertir inconsistencias, en ejercicio de la garantía de audiencia de la asociación dará vista para que las atienda o subsane, en su caso, omisiones que sean detectadas.</a:t>
            </a:r>
          </a:p>
          <a:p>
            <a:pPr algn="just"/>
            <a:endParaRPr lang="es-MX" dirty="0"/>
          </a:p>
          <a:p>
            <a:pPr algn="just"/>
            <a:r>
              <a:rPr lang="es-MX" dirty="0"/>
              <a:t>En ese caso, el procedimiento de tendrá como totalmente concluido una vez que la Unidad haya validado el cumplimiento de la totalidad de los requisitos previstos en el Reglamento de Fiscalización.</a:t>
            </a:r>
          </a:p>
        </p:txBody>
      </p:sp>
    </p:spTree>
    <p:extLst>
      <p:ext uri="{BB962C8B-B14F-4D97-AF65-F5344CB8AC3E}">
        <p14:creationId xmlns:p14="http://schemas.microsoft.com/office/powerpoint/2010/main" val="3987118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803031" y="1441937"/>
            <a:ext cx="7772400" cy="813583"/>
          </a:xfrm>
        </p:spPr>
        <p:txBody>
          <a:bodyPr>
            <a:normAutofit fontScale="90000"/>
          </a:bodyPr>
          <a:lstStyle/>
          <a:p>
            <a:r>
              <a:rPr lang="es-MX" sz="5400" dirty="0">
                <a:solidFill>
                  <a:srgbClr val="002060"/>
                </a:solidFill>
              </a:rPr>
              <a:t>Finalidades del curso</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334107" y="2977663"/>
            <a:ext cx="8475785" cy="2438400"/>
          </a:xfrm>
        </p:spPr>
        <p:txBody>
          <a:bodyPr>
            <a:normAutofit/>
          </a:bodyPr>
          <a:lstStyle/>
          <a:p>
            <a:pPr algn="just"/>
            <a:r>
              <a:rPr lang="es-MX" dirty="0"/>
              <a:t>Dar a conocer a quienes participaron como candidaturas independientes en el Proceso Electoral Local 2023-2024 las particularidades de los temas relativos a la disolución y liquidación de las asociaciones civiles que fueron constituidas para dicho fin, así como las obligaciones que resultan de dicho procedimiento.</a:t>
            </a:r>
          </a:p>
        </p:txBody>
      </p:sp>
    </p:spTree>
    <p:extLst>
      <p:ext uri="{BB962C8B-B14F-4D97-AF65-F5344CB8AC3E}">
        <p14:creationId xmlns:p14="http://schemas.microsoft.com/office/powerpoint/2010/main" val="3541346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685800" y="1122363"/>
            <a:ext cx="7772400" cy="1485370"/>
          </a:xfrm>
        </p:spPr>
        <p:txBody>
          <a:bodyPr>
            <a:noAutofit/>
          </a:bodyPr>
          <a:lstStyle/>
          <a:p>
            <a:r>
              <a:rPr lang="es-MX" sz="3600" dirty="0">
                <a:solidFill>
                  <a:srgbClr val="002060"/>
                </a:solidFill>
              </a:rPr>
              <a:t>¿Cuál es el plazo para presentar la documentación sobre el cambio de objeto social de la asociación?</a:t>
            </a:r>
            <a:endParaRPr lang="es-MX" sz="3600" dirty="0"/>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228599" y="2607733"/>
            <a:ext cx="8475133" cy="3973689"/>
          </a:xfrm>
        </p:spPr>
        <p:txBody>
          <a:bodyPr>
            <a:normAutofit/>
          </a:bodyPr>
          <a:lstStyle/>
          <a:p>
            <a:pPr algn="just"/>
            <a:r>
              <a:rPr lang="es-MX" sz="1800" dirty="0"/>
              <a:t>A partir de la designación de la persona responsable contará con el plazo de 90 días naturales.</a:t>
            </a:r>
          </a:p>
          <a:p>
            <a:pPr algn="just"/>
            <a:endParaRPr lang="es-MX" sz="1800" dirty="0"/>
          </a:p>
          <a:p>
            <a:pPr marL="514350" indent="-514350" algn="just">
              <a:buAutoNum type="romanUcPeriod"/>
            </a:pPr>
            <a:r>
              <a:rPr lang="es-MX" sz="1800" dirty="0"/>
              <a:t>Original </a:t>
            </a:r>
            <a:r>
              <a:rPr lang="es-MX" sz="1800" b="1" dirty="0"/>
              <a:t>o </a:t>
            </a:r>
            <a:r>
              <a:rPr lang="es-MX" sz="1800" dirty="0"/>
              <a:t>copia certificada del documento que acredite el acuerdo de la asamblea para tal modificación. </a:t>
            </a:r>
          </a:p>
          <a:p>
            <a:pPr marL="514350" indent="-514350" algn="just">
              <a:buAutoNum type="romanUcPeriod"/>
            </a:pPr>
            <a:r>
              <a:rPr lang="es-MX" sz="1800" dirty="0"/>
              <a:t>Copia de documento que acredite la modificación que corresponda respecto de su Registro Federal de Contribuyentes ante el Servicio de Administración Tributaria.</a:t>
            </a:r>
          </a:p>
          <a:p>
            <a:pPr algn="just"/>
            <a:endParaRPr lang="es-MX" sz="1800" dirty="0"/>
          </a:p>
          <a:p>
            <a:pPr algn="just"/>
            <a:r>
              <a:rPr lang="es-MX" sz="1800" dirty="0"/>
              <a:t>Nota: En este caso no se solicita la cancelación de la cuenta bancaria de la asociación.</a:t>
            </a:r>
          </a:p>
          <a:p>
            <a:pPr algn="just"/>
            <a:endParaRPr lang="es-MX" sz="1800" dirty="0"/>
          </a:p>
          <a:p>
            <a:pPr algn="just"/>
            <a:r>
              <a:rPr lang="es-MX" sz="1800" dirty="0"/>
              <a:t>Artículo 198 del Reglamento de Fiscalización.</a:t>
            </a:r>
          </a:p>
        </p:txBody>
      </p:sp>
    </p:spTree>
    <p:extLst>
      <p:ext uri="{BB962C8B-B14F-4D97-AF65-F5344CB8AC3E}">
        <p14:creationId xmlns:p14="http://schemas.microsoft.com/office/powerpoint/2010/main" val="1411910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685800" y="1122363"/>
            <a:ext cx="7772400" cy="1124126"/>
          </a:xfrm>
        </p:spPr>
        <p:txBody>
          <a:bodyPr>
            <a:noAutofit/>
          </a:bodyPr>
          <a:lstStyle/>
          <a:p>
            <a:r>
              <a:rPr lang="es-MX" sz="4000" dirty="0">
                <a:solidFill>
                  <a:srgbClr val="002060"/>
                </a:solidFill>
              </a:rPr>
              <a:t>Informe Final a la </a:t>
            </a:r>
            <a:br>
              <a:rPr lang="es-MX" sz="4000" dirty="0">
                <a:solidFill>
                  <a:srgbClr val="002060"/>
                </a:solidFill>
              </a:rPr>
            </a:br>
            <a:r>
              <a:rPr lang="es-MX" sz="4000" dirty="0">
                <a:solidFill>
                  <a:srgbClr val="002060"/>
                </a:solidFill>
              </a:rPr>
              <a:t>Secretaría Ejecutiva.</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228600" y="2472267"/>
            <a:ext cx="8667044" cy="3612444"/>
          </a:xfrm>
        </p:spPr>
        <p:txBody>
          <a:bodyPr>
            <a:normAutofit fontScale="92500" lnSpcReduction="10000"/>
          </a:bodyPr>
          <a:lstStyle/>
          <a:p>
            <a:pPr algn="just"/>
            <a:r>
              <a:rPr lang="es-MX" dirty="0"/>
              <a:t>Una vez que se haya llevado a cabo a cabalidad el cumplimiento de los requisitos para la disolución, liquidación o del cambio de objeto social por parte de la asociación civil, la Unidad Técnica de Fiscalización emitirá un proveído por el cual tendrá por totalmente concluido el procedimiento.</a:t>
            </a:r>
          </a:p>
          <a:p>
            <a:pPr algn="just"/>
            <a:endParaRPr lang="es-MX" dirty="0"/>
          </a:p>
          <a:p>
            <a:pPr algn="just"/>
            <a:r>
              <a:rPr lang="es-MX" dirty="0"/>
              <a:t>En dicho proveído derivado de la verificación, la Unidad ordenará remitir un informe final a la Secretaría Ejecutiva en cual se hará de su conocimiento el resultado del procedimiento de seguimiento efectuado.</a:t>
            </a:r>
          </a:p>
          <a:p>
            <a:pPr algn="just"/>
            <a:endParaRPr lang="es-MX" sz="2400" dirty="0"/>
          </a:p>
          <a:p>
            <a:pPr algn="just"/>
            <a:r>
              <a:rPr lang="es-MX" sz="2400" dirty="0"/>
              <a:t>Artículo 199 del Reglamento de Fiscalización.</a:t>
            </a:r>
          </a:p>
          <a:p>
            <a:pPr algn="just"/>
            <a:endParaRPr lang="es-MX" dirty="0"/>
          </a:p>
        </p:txBody>
      </p:sp>
    </p:spTree>
    <p:extLst>
      <p:ext uri="{BB962C8B-B14F-4D97-AF65-F5344CB8AC3E}">
        <p14:creationId xmlns:p14="http://schemas.microsoft.com/office/powerpoint/2010/main" val="4278413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685800" y="1245478"/>
            <a:ext cx="7772400" cy="1124126"/>
          </a:xfrm>
        </p:spPr>
        <p:txBody>
          <a:bodyPr>
            <a:noAutofit/>
          </a:bodyPr>
          <a:lstStyle/>
          <a:p>
            <a:r>
              <a:rPr lang="es-MX" sz="4000" i="1" dirty="0">
                <a:solidFill>
                  <a:srgbClr val="002060"/>
                </a:solidFill>
              </a:rPr>
              <a:t>Su participación hace la democracia.</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145279" y="2668090"/>
            <a:ext cx="8667044" cy="2820218"/>
          </a:xfrm>
        </p:spPr>
        <p:txBody>
          <a:bodyPr>
            <a:normAutofit fontScale="70000" lnSpcReduction="20000"/>
          </a:bodyPr>
          <a:lstStyle/>
          <a:p>
            <a:pPr marL="270510" marR="211455" algn="just">
              <a:spcAft>
                <a:spcPts val="0"/>
              </a:spcAft>
              <a:tabLst>
                <a:tab pos="90170" algn="l"/>
              </a:tabLst>
            </a:pPr>
            <a:endParaRPr lang="es-MX" sz="1800" dirty="0">
              <a:effectLst/>
              <a:latin typeface="Gothic720 BT" panose="020C0603020203020204" pitchFamily="34" charset="0"/>
              <a:ea typeface="Times New Roman" panose="02020603050405020304" pitchFamily="18" charset="0"/>
              <a:cs typeface="Arial" panose="020B0604020202020204" pitchFamily="34" charset="0"/>
            </a:endParaRPr>
          </a:p>
          <a:p>
            <a:pPr marL="270510" marR="211455" algn="just">
              <a:tabLst>
                <a:tab pos="90170" algn="l"/>
              </a:tabLst>
            </a:pPr>
            <a:r>
              <a:rPr lang="es-MX" sz="1800" dirty="0">
                <a:effectLst/>
                <a:latin typeface="Gothic720 BT" panose="020C0603020203020204" pitchFamily="34" charset="0"/>
                <a:ea typeface="Times New Roman" panose="02020603050405020304" pitchFamily="18" charset="0"/>
                <a:cs typeface="Arial" panose="020B0604020202020204" pitchFamily="34" charset="0"/>
              </a:rPr>
              <a:t>El personal adscrito a la Unidad Técnica de Fiscalización del Instituto estará a su disposición permanente durante el desahogo del </a:t>
            </a:r>
            <a:r>
              <a:rPr lang="es-MX" sz="1800" dirty="0">
                <a:latin typeface="Gothic720 BT" panose="020C0603020203020204" pitchFamily="34" charset="0"/>
                <a:ea typeface="Times New Roman" panose="02020603050405020304" pitchFamily="18" charset="0"/>
                <a:cs typeface="Arial" panose="020B0604020202020204" pitchFamily="34" charset="0"/>
              </a:rPr>
              <a:t>procedimiento para encaminarles en el cumplimiento de sus obligaciones.</a:t>
            </a:r>
          </a:p>
          <a:p>
            <a:pPr marL="270510" marR="211455" algn="just">
              <a:spcAft>
                <a:spcPts val="0"/>
              </a:spcAft>
              <a:tabLst>
                <a:tab pos="90170" algn="l"/>
              </a:tabLst>
            </a:pPr>
            <a:endParaRPr lang="es-MX" sz="1800" dirty="0">
              <a:effectLst/>
              <a:latin typeface="Gothic720 BT" panose="020C0603020203020204" pitchFamily="34" charset="0"/>
              <a:ea typeface="Times New Roman" panose="02020603050405020304" pitchFamily="18" charset="0"/>
              <a:cs typeface="Arial" panose="020B0604020202020204" pitchFamily="34" charset="0"/>
            </a:endParaRPr>
          </a:p>
          <a:p>
            <a:pPr marL="270510" marR="211455" algn="just">
              <a:spcAft>
                <a:spcPts val="0"/>
              </a:spcAft>
              <a:tabLst>
                <a:tab pos="90170" algn="l"/>
              </a:tabLst>
            </a:pPr>
            <a:r>
              <a:rPr lang="es-MX" sz="1800" dirty="0">
                <a:effectLst/>
                <a:latin typeface="Gothic720 BT" panose="020C0603020203020204" pitchFamily="34" charset="0"/>
                <a:ea typeface="Times New Roman" panose="02020603050405020304" pitchFamily="18" charset="0"/>
                <a:cs typeface="Arial" panose="020B0604020202020204" pitchFamily="34" charset="0"/>
              </a:rPr>
              <a:t>Nuestro objetivo es brindarle el apoyo y orientación jurídica y contable que </a:t>
            </a:r>
            <a:r>
              <a:rPr lang="es-MX" sz="1800" dirty="0">
                <a:latin typeface="Gothic720 BT" panose="020C0603020203020204" pitchFamily="34" charset="0"/>
                <a:ea typeface="Times New Roman" panose="02020603050405020304" pitchFamily="18" charset="0"/>
                <a:cs typeface="Arial" panose="020B0604020202020204" pitchFamily="34" charset="0"/>
              </a:rPr>
              <a:t>se requiera en materia de fiscalización en términos del Reglamento de Fiscalizacion del Instituto Electoral del Estado de Querétaro.</a:t>
            </a:r>
            <a:endParaRPr lang="es-MX" sz="1800" dirty="0">
              <a:effectLst/>
              <a:latin typeface="Gothic720 BT" panose="020C0603020203020204" pitchFamily="34" charset="0"/>
              <a:ea typeface="Times New Roman" panose="02020603050405020304" pitchFamily="18" charset="0"/>
              <a:cs typeface="Arial" panose="020B0604020202020204" pitchFamily="34" charset="0"/>
            </a:endParaRPr>
          </a:p>
          <a:p>
            <a:pPr marL="270510" marR="211455" algn="just">
              <a:spcAft>
                <a:spcPts val="0"/>
              </a:spcAft>
              <a:tabLst>
                <a:tab pos="90170" algn="l"/>
              </a:tabLst>
            </a:pPr>
            <a:endParaRPr lang="es-MX" sz="1800" dirty="0">
              <a:latin typeface="Gothic720 BT" panose="020C0603020203020204" pitchFamily="34" charset="0"/>
              <a:ea typeface="Times New Roman" panose="02020603050405020304" pitchFamily="18" charset="0"/>
              <a:cs typeface="Arial" panose="020B0604020202020204" pitchFamily="34" charset="0"/>
            </a:endParaRPr>
          </a:p>
          <a:p>
            <a:pPr marL="270510" marR="211455" algn="just">
              <a:spcAft>
                <a:spcPts val="0"/>
              </a:spcAft>
              <a:tabLst>
                <a:tab pos="90170" algn="l"/>
              </a:tabLst>
            </a:pPr>
            <a:r>
              <a:rPr lang="es-MX" sz="1800" dirty="0">
                <a:effectLst/>
                <a:latin typeface="Gothic720 BT" panose="020C0603020203020204" pitchFamily="34" charset="0"/>
                <a:ea typeface="Times New Roman" panose="02020603050405020304" pitchFamily="18" charset="0"/>
                <a:cs typeface="Arial" panose="020B0604020202020204" pitchFamily="34" charset="0"/>
              </a:rPr>
              <a:t>Podrá solicitar asesoría comunicándose al </a:t>
            </a:r>
            <a:r>
              <a:rPr lang="es-MX" sz="1800" dirty="0">
                <a:effectLst/>
                <a:latin typeface="Gothic720 BT" panose="020C0603020203020204" pitchFamily="34" charset="0"/>
                <a:ea typeface="Times New Roman" panose="02020603050405020304" pitchFamily="18" charset="0"/>
              </a:rPr>
              <a:t>número telefónico 4422510372, extensión 1030, o bien, previa cita en el domicilio ubicado en calle Salvador Sánchez Bárcenas número 9, colonia Emiliano Zapata, Corregidora, Querétaro, en el horario laboral de lunes a viernes de 08:00 a 16:00 horas; durante el proceso electoral los </a:t>
            </a:r>
            <a:r>
              <a:rPr lang="es-MX" sz="1800">
                <a:effectLst/>
                <a:latin typeface="Gothic720 BT" panose="020C0603020203020204" pitchFamily="34" charset="0"/>
                <a:ea typeface="Times New Roman" panose="02020603050405020304" pitchFamily="18" charset="0"/>
              </a:rPr>
              <a:t>sábados entre las </a:t>
            </a:r>
            <a:r>
              <a:rPr lang="es-MX" sz="1800" dirty="0">
                <a:effectLst/>
                <a:latin typeface="Gothic720 BT" panose="020C0603020203020204" pitchFamily="34" charset="0"/>
                <a:ea typeface="Times New Roman" panose="02020603050405020304" pitchFamily="18" charset="0"/>
              </a:rPr>
              <a:t>10:00 a 14:00 horas.</a:t>
            </a:r>
            <a:r>
              <a:rPr lang="es-MX" sz="1800" dirty="0">
                <a:effectLst/>
                <a:latin typeface="Gothic720 BT" panose="020C0603020203020204" pitchFamily="34" charset="0"/>
                <a:ea typeface="Calibri" panose="020F0502020204030204" pitchFamily="34" charset="0"/>
                <a:cs typeface="Arial" panose="020B0604020202020204" pitchFamily="34" charset="0"/>
              </a:rPr>
              <a:t> </a:t>
            </a:r>
            <a:endParaRPr lang="es-MX" sz="1800" dirty="0">
              <a:effectLst/>
              <a:latin typeface="Times New Roman" panose="02020603050405020304" pitchFamily="18" charset="0"/>
              <a:ea typeface="Times New Roman" panose="02020603050405020304" pitchFamily="18" charset="0"/>
            </a:endParaRPr>
          </a:p>
          <a:p>
            <a:pPr marL="270510" algn="just">
              <a:lnSpc>
                <a:spcPct val="115000"/>
              </a:lnSpc>
              <a:tabLst>
                <a:tab pos="90170" algn="l"/>
              </a:tabLst>
            </a:pPr>
            <a:r>
              <a:rPr lang="es-MX" sz="1800" dirty="0">
                <a:effectLst/>
                <a:latin typeface="Gothic720 BT" panose="020C0603020203020204" pitchFamily="34" charset="0"/>
                <a:ea typeface="Calibri" panose="020F0502020204030204" pitchFamily="34" charset="0"/>
                <a:cs typeface="Arial" panose="020B0604020202020204" pitchFamily="34" charset="0"/>
              </a:rPr>
              <a:t> </a:t>
            </a:r>
            <a:endParaRPr lang="es-MX" sz="1800" dirty="0">
              <a:effectLst/>
              <a:latin typeface="Times New Roman" panose="02020603050405020304" pitchFamily="18" charset="0"/>
              <a:ea typeface="Times New Roman" panose="02020603050405020304" pitchFamily="18" charset="0"/>
            </a:endParaRPr>
          </a:p>
          <a:p>
            <a:pPr algn="just"/>
            <a:endParaRPr lang="es-MX" dirty="0"/>
          </a:p>
        </p:txBody>
      </p:sp>
    </p:spTree>
    <p:extLst>
      <p:ext uri="{BB962C8B-B14F-4D97-AF65-F5344CB8AC3E}">
        <p14:creationId xmlns:p14="http://schemas.microsoft.com/office/powerpoint/2010/main" val="3790066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558800" y="1246188"/>
            <a:ext cx="7772400" cy="1169352"/>
          </a:xfrm>
        </p:spPr>
        <p:txBody>
          <a:bodyPr>
            <a:normAutofit/>
          </a:bodyPr>
          <a:lstStyle/>
          <a:p>
            <a:r>
              <a:rPr lang="es-MX" sz="4800" dirty="0">
                <a:solidFill>
                  <a:srgbClr val="002060"/>
                </a:solidFill>
              </a:rPr>
              <a:t>Finalidades del curso</a:t>
            </a:r>
            <a:r>
              <a:rPr lang="es-MX" sz="4800" dirty="0"/>
              <a:t> </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444381" y="2730500"/>
            <a:ext cx="8477427" cy="2527300"/>
          </a:xfrm>
        </p:spPr>
        <p:txBody>
          <a:bodyPr>
            <a:normAutofit/>
          </a:bodyPr>
          <a:lstStyle/>
          <a:p>
            <a:pPr algn="just"/>
            <a:r>
              <a:rPr lang="es-MX" dirty="0"/>
              <a:t>Que las candidaturas independientes y/o las personas responsables designadas para dar cumplimiento a las obligaciones derivadas del procedimiento de disolución y liquidación de las asociaciones civiles, cuenten con la información completa para poder dar la debida atención a las mismas conforme a la normatividad aplicable.</a:t>
            </a:r>
          </a:p>
        </p:txBody>
      </p:sp>
    </p:spTree>
    <p:extLst>
      <p:ext uri="{BB962C8B-B14F-4D97-AF65-F5344CB8AC3E}">
        <p14:creationId xmlns:p14="http://schemas.microsoft.com/office/powerpoint/2010/main" val="62203455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591796" y="1336008"/>
            <a:ext cx="7772400" cy="1081575"/>
          </a:xfrm>
        </p:spPr>
        <p:txBody>
          <a:bodyPr>
            <a:normAutofit/>
          </a:bodyPr>
          <a:lstStyle/>
          <a:p>
            <a:r>
              <a:rPr lang="es-MX" sz="5400" dirty="0">
                <a:solidFill>
                  <a:srgbClr val="002060"/>
                </a:solidFill>
              </a:rPr>
              <a:t>Fundamento</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478564" y="2648429"/>
            <a:ext cx="8238146" cy="2643554"/>
          </a:xfrm>
        </p:spPr>
        <p:txBody>
          <a:bodyPr>
            <a:normAutofit/>
          </a:bodyPr>
          <a:lstStyle/>
          <a:p>
            <a:pPr algn="just"/>
            <a:r>
              <a:rPr lang="es-MX" sz="1800" kern="0" dirty="0">
                <a:effectLst/>
                <a:latin typeface="Gothic720 BT" panose="020C0603020203020204" pitchFamily="34" charset="0"/>
                <a:ea typeface="Aptos" panose="020B0004020202020204" pitchFamily="34" charset="0"/>
                <a:cs typeface="Times New Roman" panose="02020603050405020304" pitchFamily="18" charset="0"/>
              </a:rPr>
              <a:t>Artículos 73 de la Ley Electoral del Estado de Querétaro, así como 179, 180, 181, 182, fracción III, con relación a los artículos 184, 185, 187 al 199 del Reglamento de Fiscalización del Instituto Electoral del Estado de Querétaro</a:t>
            </a:r>
            <a:r>
              <a:rPr lang="es-MX" sz="1800" kern="0" dirty="0">
                <a:latin typeface="Gothic720 BT" panose="020C0603020203020204" pitchFamily="34" charset="0"/>
                <a:ea typeface="Aptos" panose="020B0004020202020204" pitchFamily="34" charset="0"/>
                <a:cs typeface="Times New Roman" panose="02020603050405020304" pitchFamily="18" charset="0"/>
              </a:rPr>
              <a:t>, </a:t>
            </a:r>
            <a:r>
              <a:rPr lang="es-MX" sz="1400" kern="0" dirty="0">
                <a:latin typeface="Gothic720 BT" panose="020C0603020203020204" pitchFamily="34" charset="0"/>
                <a:ea typeface="Aptos" panose="020B0004020202020204" pitchFamily="34" charset="0"/>
                <a:cs typeface="Times New Roman" panose="02020603050405020304" pitchFamily="18" charset="0"/>
              </a:rPr>
              <a:t>-en lo sucesivo Reglamento de Fiscalización-</a:t>
            </a:r>
            <a:r>
              <a:rPr lang="es-MX" sz="1400" kern="0" dirty="0">
                <a:effectLst/>
                <a:latin typeface="Gothic720 BT" panose="020C0603020203020204" pitchFamily="34" charset="0"/>
                <a:ea typeface="Aptos" panose="020B0004020202020204" pitchFamily="34" charset="0"/>
                <a:cs typeface="Times New Roman" panose="02020603050405020304" pitchFamily="18" charset="0"/>
              </a:rPr>
              <a:t> </a:t>
            </a:r>
            <a:r>
              <a:rPr lang="es-MX" sz="1800" kern="0" dirty="0">
                <a:effectLst/>
                <a:latin typeface="Gothic720 BT" panose="020C0603020203020204" pitchFamily="34" charset="0"/>
                <a:ea typeface="Aptos" panose="020B0004020202020204" pitchFamily="34" charset="0"/>
                <a:cs typeface="Times New Roman" panose="02020603050405020304" pitchFamily="18" charset="0"/>
              </a:rPr>
              <a:t>así como 6 de los Lineamientos del Instituto para el registro de candidaturas independientes en el Proceso Electoral Local 2023-2024.</a:t>
            </a:r>
            <a:endParaRPr lang="es-MX" dirty="0"/>
          </a:p>
        </p:txBody>
      </p:sp>
    </p:spTree>
    <p:extLst>
      <p:ext uri="{BB962C8B-B14F-4D97-AF65-F5344CB8AC3E}">
        <p14:creationId xmlns:p14="http://schemas.microsoft.com/office/powerpoint/2010/main" val="606953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256702" y="4595376"/>
            <a:ext cx="8510954" cy="2387600"/>
          </a:xfrm>
        </p:spPr>
        <p:txBody>
          <a:bodyPr>
            <a:normAutofit fontScale="90000"/>
          </a:bodyPr>
          <a:lstStyle/>
          <a:p>
            <a:pPr algn="just"/>
            <a:r>
              <a:rPr lang="es-MX" sz="3600" dirty="0">
                <a:solidFill>
                  <a:srgbClr val="002060"/>
                </a:solidFill>
                <a:effectLst/>
                <a:latin typeface="Gothic720 BT" panose="020C0603020203020204" pitchFamily="34" charset="0"/>
                <a:ea typeface="Aptos" panose="020B0004020202020204" pitchFamily="34" charset="0"/>
                <a:cs typeface="Arial" panose="020B0604020202020204" pitchFamily="34" charset="0"/>
              </a:rPr>
              <a:t>Hipótesis para el inicio del procedimiento</a:t>
            </a:r>
            <a:r>
              <a:rPr lang="es-MX" sz="3100" dirty="0">
                <a:effectLst/>
                <a:latin typeface="Gothic720 BT" panose="020C0603020203020204" pitchFamily="34" charset="0"/>
                <a:ea typeface="Aptos" panose="020B0004020202020204" pitchFamily="34" charset="0"/>
                <a:cs typeface="Arial" panose="020B0604020202020204" pitchFamily="34" charset="0"/>
              </a:rPr>
              <a:t>.</a:t>
            </a:r>
            <a:br>
              <a:rPr lang="es-MX" sz="3100" dirty="0">
                <a:effectLst/>
                <a:latin typeface="Gothic720 BT" panose="020C0603020203020204" pitchFamily="34" charset="0"/>
                <a:ea typeface="Aptos" panose="020B0004020202020204" pitchFamily="34" charset="0"/>
                <a:cs typeface="Arial" panose="020B0604020202020204" pitchFamily="34" charset="0"/>
              </a:rPr>
            </a:br>
            <a:br>
              <a:rPr lang="es-MX" sz="3100" dirty="0">
                <a:effectLst/>
                <a:latin typeface="Gothic720 BT" panose="020C0603020203020204" pitchFamily="34" charset="0"/>
                <a:ea typeface="Aptos" panose="020B0004020202020204" pitchFamily="34" charset="0"/>
                <a:cs typeface="Arial" panose="020B0604020202020204" pitchFamily="34" charset="0"/>
              </a:rPr>
            </a:br>
            <a:br>
              <a:rPr lang="es-MX" sz="1800" dirty="0">
                <a:effectLst/>
                <a:latin typeface="Gothic720 BT" panose="020C0603020203020204" pitchFamily="34" charset="0"/>
                <a:ea typeface="Aptos" panose="020B0004020202020204" pitchFamily="34" charset="0"/>
                <a:cs typeface="Arial" panose="020B0604020202020204" pitchFamily="34" charset="0"/>
              </a:rPr>
            </a:br>
            <a:r>
              <a:rPr lang="es-MX" sz="1800" dirty="0">
                <a:effectLst/>
                <a:latin typeface="Gothic720 BT" panose="020C0603020203020204" pitchFamily="34" charset="0"/>
                <a:ea typeface="Aptos" panose="020B0004020202020204" pitchFamily="34" charset="0"/>
                <a:cs typeface="Arial" panose="020B0604020202020204" pitchFamily="34" charset="0"/>
              </a:rPr>
              <a:t>La disolución y liquidación de las asociaciones civiles constituidas para apoyar en el procedimiento de registro en candidatura independiente, procede por diversas causas: </a:t>
            </a:r>
            <a:br>
              <a:rPr lang="es-MX" sz="1800" dirty="0">
                <a:effectLst/>
                <a:latin typeface="Gothic720 BT" panose="020C0603020203020204" pitchFamily="34" charset="0"/>
                <a:ea typeface="Aptos" panose="020B0004020202020204" pitchFamily="34" charset="0"/>
                <a:cs typeface="Arial" panose="020B0604020202020204" pitchFamily="34" charset="0"/>
              </a:rPr>
            </a:br>
            <a:br>
              <a:rPr lang="es-MX" sz="1800" dirty="0">
                <a:effectLst/>
                <a:latin typeface="Gothic720 BT" panose="020C0603020203020204" pitchFamily="34" charset="0"/>
                <a:ea typeface="Aptos" panose="020B0004020202020204" pitchFamily="34" charset="0"/>
                <a:cs typeface="Arial" panose="020B0604020202020204" pitchFamily="34" charset="0"/>
              </a:rPr>
            </a:br>
            <a:r>
              <a:rPr lang="es-MX" sz="1800" dirty="0">
                <a:effectLst/>
                <a:latin typeface="Gothic720 BT" panose="020C0603020203020204" pitchFamily="34" charset="0"/>
                <a:ea typeface="Aptos" panose="020B0004020202020204" pitchFamily="34" charset="0"/>
                <a:cs typeface="Arial" panose="020B0604020202020204" pitchFamily="34" charset="0"/>
              </a:rPr>
              <a:t>a) Acuerdo de las personas asociadas que para el efecto sean convocadas legalmente.</a:t>
            </a:r>
            <a:br>
              <a:rPr lang="es-MX" sz="1800" dirty="0">
                <a:effectLst/>
                <a:latin typeface="Gothic720 BT" panose="020C0603020203020204" pitchFamily="34" charset="0"/>
                <a:ea typeface="Aptos" panose="020B0004020202020204" pitchFamily="34" charset="0"/>
                <a:cs typeface="Arial" panose="020B0604020202020204" pitchFamily="34" charset="0"/>
              </a:rPr>
            </a:br>
            <a:r>
              <a:rPr lang="es-MX" sz="1800" dirty="0">
                <a:effectLst/>
                <a:latin typeface="Gothic720 BT" panose="020C0603020203020204" pitchFamily="34" charset="0"/>
                <a:ea typeface="Aptos" panose="020B0004020202020204" pitchFamily="34" charset="0"/>
                <a:cs typeface="Arial" panose="020B0604020202020204" pitchFamily="34" charset="0"/>
              </a:rPr>
              <a:t> </a:t>
            </a:r>
            <a:br>
              <a:rPr lang="es-MX" sz="1800" dirty="0">
                <a:effectLst/>
                <a:latin typeface="Gothic720 BT" panose="020C0603020203020204" pitchFamily="34" charset="0"/>
                <a:ea typeface="Aptos" panose="020B0004020202020204" pitchFamily="34" charset="0"/>
                <a:cs typeface="Arial" panose="020B0604020202020204" pitchFamily="34" charset="0"/>
              </a:rPr>
            </a:br>
            <a:r>
              <a:rPr lang="es-MX" sz="1800" dirty="0">
                <a:effectLst/>
                <a:latin typeface="Gothic720 BT" panose="020C0603020203020204" pitchFamily="34" charset="0"/>
                <a:ea typeface="Aptos" panose="020B0004020202020204" pitchFamily="34" charset="0"/>
                <a:cs typeface="Arial" panose="020B0604020202020204" pitchFamily="34" charset="0"/>
              </a:rPr>
              <a:t>b) Porque se haga imposible la realización de los fines para los cuales fue constituida.</a:t>
            </a:r>
            <a:br>
              <a:rPr lang="es-MX" sz="1800" dirty="0">
                <a:effectLst/>
                <a:latin typeface="Gothic720 BT" panose="020C0603020203020204" pitchFamily="34" charset="0"/>
                <a:ea typeface="Aptos" panose="020B0004020202020204" pitchFamily="34" charset="0"/>
                <a:cs typeface="Arial" panose="020B0604020202020204" pitchFamily="34" charset="0"/>
              </a:rPr>
            </a:br>
            <a:r>
              <a:rPr lang="es-MX" sz="1800" dirty="0">
                <a:effectLst/>
                <a:latin typeface="Gothic720 BT" panose="020C0603020203020204" pitchFamily="34" charset="0"/>
                <a:ea typeface="Aptos" panose="020B0004020202020204" pitchFamily="34" charset="0"/>
                <a:cs typeface="Arial" panose="020B0604020202020204" pitchFamily="34" charset="0"/>
              </a:rPr>
              <a:t> </a:t>
            </a:r>
            <a:br>
              <a:rPr lang="es-MX" sz="1800" dirty="0">
                <a:effectLst/>
                <a:latin typeface="Gothic720 BT" panose="020C0603020203020204" pitchFamily="34" charset="0"/>
                <a:ea typeface="Aptos" panose="020B0004020202020204" pitchFamily="34" charset="0"/>
                <a:cs typeface="Arial" panose="020B0604020202020204" pitchFamily="34" charset="0"/>
              </a:rPr>
            </a:br>
            <a:r>
              <a:rPr lang="es-MX" sz="1800" dirty="0">
                <a:effectLst/>
                <a:latin typeface="Gothic720 BT" panose="020C0603020203020204" pitchFamily="34" charset="0"/>
                <a:ea typeface="Aptos" panose="020B0004020202020204" pitchFamily="34" charset="0"/>
                <a:cs typeface="Arial" panose="020B0604020202020204" pitchFamily="34" charset="0"/>
              </a:rPr>
              <a:t>c) Por el cumplimiento del objeto social.</a:t>
            </a:r>
            <a:br>
              <a:rPr lang="es-MX" sz="1800" dirty="0">
                <a:effectLst/>
                <a:latin typeface="Gothic720 BT" panose="020C0603020203020204" pitchFamily="34" charset="0"/>
                <a:ea typeface="Aptos" panose="020B0004020202020204" pitchFamily="34" charset="0"/>
                <a:cs typeface="Arial" panose="020B0604020202020204" pitchFamily="34" charset="0"/>
              </a:rPr>
            </a:br>
            <a:br>
              <a:rPr lang="es-MX" sz="1800" dirty="0">
                <a:effectLst/>
                <a:latin typeface="Gothic720 BT" panose="020C0603020203020204" pitchFamily="34" charset="0"/>
                <a:ea typeface="Aptos" panose="020B0004020202020204" pitchFamily="34" charset="0"/>
                <a:cs typeface="Arial" panose="020B0604020202020204" pitchFamily="34" charset="0"/>
              </a:rPr>
            </a:br>
            <a:r>
              <a:rPr lang="es-MX" sz="1800" dirty="0">
                <a:effectLst/>
                <a:latin typeface="Gothic720 BT" panose="020C0603020203020204" pitchFamily="34" charset="0"/>
                <a:ea typeface="Aptos" panose="020B0004020202020204" pitchFamily="34" charset="0"/>
                <a:cs typeface="Arial" panose="020B0604020202020204" pitchFamily="34" charset="0"/>
              </a:rPr>
              <a:t>d) Por resolución dictada por autoridad competente.</a:t>
            </a:r>
            <a:br>
              <a:rPr lang="es-MX" sz="1800" dirty="0">
                <a:effectLst/>
                <a:latin typeface="Gothic720 BT" panose="020C0603020203020204" pitchFamily="34" charset="0"/>
                <a:ea typeface="Aptos" panose="020B0004020202020204" pitchFamily="34" charset="0"/>
                <a:cs typeface="Arial" panose="020B0604020202020204" pitchFamily="34" charset="0"/>
              </a:rPr>
            </a:br>
            <a:br>
              <a:rPr lang="es-MX" sz="1800" dirty="0">
                <a:effectLst/>
                <a:latin typeface="Gothic720 BT" panose="020C0603020203020204" pitchFamily="34" charset="0"/>
                <a:ea typeface="Aptos" panose="020B0004020202020204" pitchFamily="34" charset="0"/>
                <a:cs typeface="Arial" panose="020B0604020202020204" pitchFamily="34" charset="0"/>
              </a:rPr>
            </a:br>
            <a:r>
              <a:rPr lang="es-MX" sz="1800" dirty="0">
                <a:effectLst/>
                <a:latin typeface="Gothic720 BT" panose="020C0603020203020204" pitchFamily="34" charset="0"/>
                <a:ea typeface="Aptos" panose="020B0004020202020204" pitchFamily="34" charset="0"/>
                <a:cs typeface="Arial" panose="020B0604020202020204" pitchFamily="34" charset="0"/>
              </a:rPr>
              <a:t>En su caso, la asociación civil podrá ampliar su vigencia y modificar su objeto social. </a:t>
            </a:r>
            <a:br>
              <a:rPr lang="es-MX" sz="1800" dirty="0">
                <a:effectLst/>
                <a:latin typeface="Gothic720 BT" panose="020C0603020203020204" pitchFamily="34" charset="0"/>
                <a:ea typeface="Aptos" panose="020B0004020202020204" pitchFamily="34" charset="0"/>
                <a:cs typeface="Arial" panose="020B0604020202020204" pitchFamily="34" charset="0"/>
              </a:rPr>
            </a:br>
            <a:br>
              <a:rPr lang="es-MX" sz="1800" dirty="0">
                <a:effectLst/>
                <a:latin typeface="Gothic720 BT" panose="020C0603020203020204" pitchFamily="34" charset="0"/>
                <a:ea typeface="Aptos" panose="020B0004020202020204" pitchFamily="34" charset="0"/>
                <a:cs typeface="Arial" panose="020B0604020202020204" pitchFamily="34" charset="0"/>
              </a:rPr>
            </a:br>
            <a:r>
              <a:rPr lang="es-MX" sz="1800" dirty="0">
                <a:latin typeface="Gothic720 BT" panose="020C0603020203020204" pitchFamily="34" charset="0"/>
                <a:ea typeface="Aptos" panose="020B0004020202020204" pitchFamily="34" charset="0"/>
                <a:cs typeface="Arial" panose="020B0604020202020204" pitchFamily="34" charset="0"/>
              </a:rPr>
              <a:t>A</a:t>
            </a:r>
            <a:r>
              <a:rPr lang="es-MX" sz="1800" dirty="0">
                <a:effectLst/>
                <a:latin typeface="Gothic720 BT" panose="020C0603020203020204" pitchFamily="34" charset="0"/>
                <a:ea typeface="Aptos" panose="020B0004020202020204" pitchFamily="34" charset="0"/>
                <a:cs typeface="Arial" panose="020B0604020202020204" pitchFamily="34" charset="0"/>
              </a:rPr>
              <a:t>rtículo 180 del Reglamento de Fiscalización. </a:t>
            </a:r>
            <a:br>
              <a:rPr lang="es-MX" sz="1800" dirty="0">
                <a:effectLst/>
                <a:latin typeface="Gothic720 BT" panose="020C0603020203020204" pitchFamily="34" charset="0"/>
                <a:ea typeface="Aptos" panose="020B0004020202020204" pitchFamily="34" charset="0"/>
                <a:cs typeface="Arial" panose="020B0604020202020204" pitchFamily="34" charset="0"/>
              </a:rPr>
            </a:br>
            <a:br>
              <a:rPr lang="es-MX" sz="1800" dirty="0">
                <a:effectLst/>
                <a:latin typeface="Gothic720 BT" panose="020C0603020203020204" pitchFamily="34" charset="0"/>
                <a:ea typeface="Aptos" panose="020B0004020202020204" pitchFamily="34" charset="0"/>
                <a:cs typeface="Arial" panose="020B0604020202020204" pitchFamily="34" charset="0"/>
              </a:rPr>
            </a:br>
            <a:br>
              <a:rPr lang="es-MX" sz="1800" dirty="0">
                <a:effectLst/>
                <a:latin typeface="Aptos" panose="020B0004020202020204" pitchFamily="34" charset="0"/>
                <a:ea typeface="Aptos" panose="020B0004020202020204" pitchFamily="34" charset="0"/>
                <a:cs typeface="Times New Roman" panose="02020603050405020304" pitchFamily="18" charset="0"/>
              </a:rPr>
            </a:br>
            <a:endParaRPr lang="es-MX" dirty="0"/>
          </a:p>
        </p:txBody>
      </p:sp>
    </p:spTree>
    <p:extLst>
      <p:ext uri="{BB962C8B-B14F-4D97-AF65-F5344CB8AC3E}">
        <p14:creationId xmlns:p14="http://schemas.microsoft.com/office/powerpoint/2010/main" val="2448063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580292" y="1632248"/>
            <a:ext cx="7772400" cy="1019512"/>
          </a:xfrm>
        </p:spPr>
        <p:txBody>
          <a:bodyPr>
            <a:noAutofit/>
          </a:bodyPr>
          <a:lstStyle/>
          <a:p>
            <a:r>
              <a:rPr lang="es-MX" sz="2800" kern="0" dirty="0">
                <a:solidFill>
                  <a:srgbClr val="002060"/>
                </a:solidFill>
                <a:effectLst/>
                <a:latin typeface="Gothic720 BT" panose="020C0603020203020204" pitchFamily="34" charset="0"/>
                <a:ea typeface="Times New Roman" panose="02020603050405020304" pitchFamily="18" charset="0"/>
                <a:cs typeface="Times New Roman" panose="02020603050405020304" pitchFamily="18" charset="0"/>
              </a:rPr>
              <a:t>Inicio del procedimiento sobre seguimiento </a:t>
            </a:r>
            <a:br>
              <a:rPr lang="es-MX" sz="2800" kern="0" dirty="0">
                <a:solidFill>
                  <a:srgbClr val="002060"/>
                </a:solidFill>
                <a:effectLst/>
                <a:latin typeface="Gothic720 BT" panose="020C0603020203020204" pitchFamily="34" charset="0"/>
                <a:ea typeface="Times New Roman" panose="02020603050405020304" pitchFamily="18" charset="0"/>
                <a:cs typeface="Times New Roman" panose="02020603050405020304" pitchFamily="18" charset="0"/>
              </a:rPr>
            </a:br>
            <a:r>
              <a:rPr lang="es-MX" sz="2800" kern="0" dirty="0">
                <a:solidFill>
                  <a:srgbClr val="002060"/>
                </a:solidFill>
                <a:effectLst/>
                <a:latin typeface="Gothic720 BT" panose="020C0603020203020204" pitchFamily="34" charset="0"/>
                <a:ea typeface="Times New Roman" panose="02020603050405020304" pitchFamily="18" charset="0"/>
                <a:cs typeface="Times New Roman" panose="02020603050405020304" pitchFamily="18" charset="0"/>
              </a:rPr>
              <a:t>a la disolución y liquidación</a:t>
            </a:r>
            <a:endParaRPr lang="es-MX" sz="7200" dirty="0">
              <a:solidFill>
                <a:srgbClr val="002060"/>
              </a:solidFill>
            </a:endParaRP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313592" y="3009983"/>
            <a:ext cx="8516815" cy="2063262"/>
          </a:xfrm>
        </p:spPr>
        <p:txBody>
          <a:bodyPr/>
          <a:lstStyle/>
          <a:p>
            <a:pPr algn="just"/>
            <a:r>
              <a:rPr lang="es-MX" sz="1800" kern="0" dirty="0">
                <a:effectLst/>
                <a:latin typeface="Gothic720 BT" panose="020C0603020203020204" pitchFamily="34" charset="0"/>
                <a:ea typeface="Aptos" panose="020B0004020202020204" pitchFamily="34" charset="0"/>
                <a:cs typeface="Arial" panose="020B0604020202020204" pitchFamily="34" charset="0"/>
              </a:rPr>
              <a:t>En cuanto al seguimiento a la disolución y liquidación de las asociaciones civiles, procede iniciarlo por parte de la Unidad Técnica de Fiscalización del Instituto,  en el caso de candidaturas independientes una vez concluida la jornada electoral.</a:t>
            </a:r>
          </a:p>
          <a:p>
            <a:pPr algn="just"/>
            <a:endParaRPr lang="es-MX" sz="1800" kern="0" dirty="0">
              <a:latin typeface="Gothic720 BT" panose="020C0603020203020204" pitchFamily="34" charset="0"/>
              <a:cs typeface="Arial" panose="020B0604020202020204" pitchFamily="34" charset="0"/>
            </a:endParaRPr>
          </a:p>
          <a:p>
            <a:pPr algn="just"/>
            <a:r>
              <a:rPr lang="es-MX" sz="1800" kern="0" dirty="0">
                <a:latin typeface="Gothic720 BT" panose="020C0603020203020204" pitchFamily="34" charset="0"/>
                <a:cs typeface="Arial" panose="020B0604020202020204" pitchFamily="34" charset="0"/>
              </a:rPr>
              <a:t>Artículo 182, fracción III del Reglamento de Fiscalización</a:t>
            </a:r>
          </a:p>
        </p:txBody>
      </p:sp>
    </p:spTree>
    <p:extLst>
      <p:ext uri="{BB962C8B-B14F-4D97-AF65-F5344CB8AC3E}">
        <p14:creationId xmlns:p14="http://schemas.microsoft.com/office/powerpoint/2010/main" val="33898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685800" y="1600200"/>
            <a:ext cx="7772400" cy="744415"/>
          </a:xfrm>
        </p:spPr>
        <p:txBody>
          <a:bodyPr>
            <a:normAutofit/>
          </a:bodyPr>
          <a:lstStyle/>
          <a:p>
            <a:r>
              <a:rPr lang="es-MX" sz="4000" dirty="0">
                <a:solidFill>
                  <a:srgbClr val="002060"/>
                </a:solidFill>
              </a:rPr>
              <a:t>Gastos efectuados</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562707" y="2637692"/>
            <a:ext cx="8042907" cy="2620108"/>
          </a:xfrm>
        </p:spPr>
        <p:txBody>
          <a:bodyPr>
            <a:normAutofit lnSpcReduction="10000"/>
          </a:bodyPr>
          <a:lstStyle/>
          <a:p>
            <a:pPr algn="just"/>
            <a:r>
              <a:rPr lang="es-MX" sz="1800" dirty="0">
                <a:effectLst/>
                <a:latin typeface="Gothic720 BT" panose="020C0603020203020204" pitchFamily="34" charset="0"/>
                <a:ea typeface="Aptos" panose="020B0004020202020204" pitchFamily="34" charset="0"/>
                <a:cs typeface="Arial" panose="020B0604020202020204" pitchFamily="34" charset="0"/>
              </a:rPr>
              <a:t>En cuanto a los gastos relacionados con la disolución, tales como los derivados de las gestiones para la disolución y liquidación, o bien, la modificación de su objeto social</a:t>
            </a:r>
            <a:r>
              <a:rPr lang="es-MX" sz="1800" dirty="0">
                <a:latin typeface="Gothic720 BT" panose="020C0603020203020204" pitchFamily="34" charset="0"/>
                <a:ea typeface="Aptos" panose="020B0004020202020204" pitchFamily="34" charset="0"/>
                <a:cs typeface="Arial" panose="020B0604020202020204" pitchFamily="34" charset="0"/>
              </a:rPr>
              <a:t>, se precisa que </a:t>
            </a:r>
            <a:r>
              <a:rPr lang="es-MX" sz="1800" dirty="0">
                <a:effectLst/>
                <a:latin typeface="Gothic720 BT" panose="020C0603020203020204" pitchFamily="34" charset="0"/>
                <a:ea typeface="Aptos" panose="020B0004020202020204" pitchFamily="34" charset="0"/>
                <a:cs typeface="Arial" panose="020B0604020202020204" pitchFamily="34" charset="0"/>
              </a:rPr>
              <a:t>deben ser cubiertos por las personas asociadas</a:t>
            </a:r>
            <a:r>
              <a:rPr lang="es-MX" sz="1800" dirty="0">
                <a:latin typeface="Gothic720 BT" panose="020C0603020203020204" pitchFamily="34" charset="0"/>
                <a:ea typeface="Aptos" panose="020B0004020202020204" pitchFamily="34" charset="0"/>
                <a:cs typeface="Arial" panose="020B0604020202020204" pitchFamily="34" charset="0"/>
              </a:rPr>
              <a:t>.</a:t>
            </a:r>
          </a:p>
          <a:p>
            <a:pPr algn="just"/>
            <a:endParaRPr lang="es-MX" sz="1800" dirty="0">
              <a:effectLst/>
              <a:latin typeface="Gothic720 BT" panose="020C0603020203020204" pitchFamily="34" charset="0"/>
              <a:ea typeface="Aptos" panose="020B0004020202020204" pitchFamily="34" charset="0"/>
              <a:cs typeface="Arial" panose="020B0604020202020204" pitchFamily="34" charset="0"/>
            </a:endParaRPr>
          </a:p>
          <a:p>
            <a:pPr algn="just"/>
            <a:r>
              <a:rPr lang="es-MX" sz="1800" dirty="0">
                <a:effectLst/>
                <a:latin typeface="Gothic720 BT" panose="020C0603020203020204" pitchFamily="34" charset="0"/>
                <a:ea typeface="Aptos" panose="020B0004020202020204" pitchFamily="34" charset="0"/>
                <a:cs typeface="Arial" panose="020B0604020202020204" pitchFamily="34" charset="0"/>
              </a:rPr>
              <a:t>El Instituto no es responsable de que la asociación asuma créditos, adeudos u obligaciones derivadas de su operación.</a:t>
            </a:r>
          </a:p>
          <a:p>
            <a:pPr algn="just"/>
            <a:endParaRPr lang="es-MX" sz="1800" dirty="0">
              <a:latin typeface="Gothic720 BT" panose="020C0603020203020204" pitchFamily="34" charset="0"/>
              <a:ea typeface="Aptos" panose="020B0004020202020204" pitchFamily="34" charset="0"/>
              <a:cs typeface="Arial" panose="020B0604020202020204" pitchFamily="34" charset="0"/>
            </a:endParaRPr>
          </a:p>
          <a:p>
            <a:pPr algn="just"/>
            <a:r>
              <a:rPr lang="es-MX" sz="1800" dirty="0">
                <a:latin typeface="Gothic720 BT" panose="020C0603020203020204" pitchFamily="34" charset="0"/>
                <a:ea typeface="Aptos" panose="020B0004020202020204" pitchFamily="34" charset="0"/>
                <a:cs typeface="Arial" panose="020B0604020202020204" pitchFamily="34" charset="0"/>
              </a:rPr>
              <a:t>A</a:t>
            </a:r>
            <a:r>
              <a:rPr lang="es-MX" sz="1800" dirty="0">
                <a:effectLst/>
                <a:latin typeface="Gothic720 BT" panose="020C0603020203020204" pitchFamily="34" charset="0"/>
                <a:ea typeface="Aptos" panose="020B0004020202020204" pitchFamily="34" charset="0"/>
                <a:cs typeface="Arial" panose="020B0604020202020204" pitchFamily="34" charset="0"/>
              </a:rPr>
              <a:t>rtículo 181 del Reglamento de Fiscalización prevé que,</a:t>
            </a:r>
            <a:endParaRPr lang="es-MX" sz="1800" dirty="0">
              <a:effectLst/>
              <a:latin typeface="Aptos" panose="020B0004020202020204" pitchFamily="34" charset="0"/>
              <a:ea typeface="Aptos" panose="020B000402020202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1970564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222738" y="1532671"/>
            <a:ext cx="8698523" cy="1128468"/>
          </a:xfrm>
        </p:spPr>
        <p:txBody>
          <a:bodyPr>
            <a:normAutofit fontScale="90000"/>
          </a:bodyPr>
          <a:lstStyle/>
          <a:p>
            <a:r>
              <a:rPr lang="es-MX" sz="4000" dirty="0">
                <a:solidFill>
                  <a:srgbClr val="002060"/>
                </a:solidFill>
              </a:rPr>
              <a:t>Cumplimiento a obligaciones de las candidaturas independientes que participaron en el proceso electoral 2023-2024</a:t>
            </a:r>
          </a:p>
        </p:txBody>
      </p:sp>
      <p:sp>
        <p:nvSpPr>
          <p:cNvPr id="3" name="Subtítulo 2">
            <a:extLst>
              <a:ext uri="{FF2B5EF4-FFF2-40B4-BE49-F238E27FC236}">
                <a16:creationId xmlns:a16="http://schemas.microsoft.com/office/drawing/2014/main" id="{7E893FAC-9733-63A8-5539-F69DEC2CCECB}"/>
              </a:ext>
            </a:extLst>
          </p:cNvPr>
          <p:cNvSpPr>
            <a:spLocks noGrp="1"/>
          </p:cNvSpPr>
          <p:nvPr>
            <p:ph type="subTitle" idx="1"/>
          </p:nvPr>
        </p:nvSpPr>
        <p:spPr>
          <a:xfrm>
            <a:off x="222738" y="2807678"/>
            <a:ext cx="8499231" cy="3903783"/>
          </a:xfrm>
        </p:spPr>
        <p:txBody>
          <a:bodyPr>
            <a:normAutofit lnSpcReduction="10000"/>
          </a:bodyPr>
          <a:lstStyle/>
          <a:p>
            <a:pPr algn="just"/>
            <a:r>
              <a:rPr lang="es-MX" sz="1800" kern="0" dirty="0">
                <a:latin typeface="Gothic720 BT" panose="020C0603020203020204" pitchFamily="34" charset="0"/>
                <a:ea typeface="Aptos" panose="020B0004020202020204" pitchFamily="34" charset="0"/>
                <a:cs typeface="Arial" panose="020B0604020202020204" pitchFamily="34" charset="0"/>
              </a:rPr>
              <a:t>La</a:t>
            </a:r>
            <a:r>
              <a:rPr lang="es-MX" sz="1800" kern="0" dirty="0">
                <a:effectLst/>
                <a:latin typeface="Gothic720 BT" panose="020C0603020203020204" pitchFamily="34" charset="0"/>
                <a:ea typeface="Aptos" panose="020B0004020202020204" pitchFamily="34" charset="0"/>
                <a:cs typeface="Arial" panose="020B0604020202020204" pitchFamily="34" charset="0"/>
              </a:rPr>
              <a:t> asociación civil se disolverá una vez solventadas todas las obligaciones que la misma haya contraído con motivo del procedimiento de obtención de candidatura independiente y que se consideren resueltos en total y definitiva los medios de impugnación que se hubieren interpuesto en relación con la misma, la persona aspirante o la candidatura independiente.</a:t>
            </a:r>
          </a:p>
          <a:p>
            <a:pPr algn="just"/>
            <a:endParaRPr lang="es-MX" sz="1800" kern="0" dirty="0">
              <a:latin typeface="Gothic720 BT" panose="020C0603020203020204" pitchFamily="34" charset="0"/>
              <a:ea typeface="Aptos" panose="020B0004020202020204" pitchFamily="34" charset="0"/>
              <a:cs typeface="Arial" panose="020B0604020202020204" pitchFamily="34" charset="0"/>
            </a:endParaRPr>
          </a:p>
          <a:p>
            <a:pPr algn="just"/>
            <a:r>
              <a:rPr lang="es-MX" sz="1800" kern="0" dirty="0">
                <a:effectLst/>
                <a:latin typeface="Gothic720 BT" panose="020C0603020203020204" pitchFamily="34" charset="0"/>
                <a:ea typeface="Aptos" panose="020B0004020202020204" pitchFamily="34" charset="0"/>
                <a:cs typeface="Arial" panose="020B0604020202020204" pitchFamily="34" charset="0"/>
              </a:rPr>
              <a:t>Lo anterior, incluye el pago de sanciones y el reintegro de remanentes determinados por el Instituto Nacional Electoral. </a:t>
            </a:r>
          </a:p>
          <a:p>
            <a:pPr algn="just"/>
            <a:endParaRPr lang="es-MX" sz="1800" kern="0" dirty="0">
              <a:latin typeface="Gothic720 BT" panose="020C0603020203020204" pitchFamily="34" charset="0"/>
              <a:ea typeface="Aptos" panose="020B0004020202020204" pitchFamily="34" charset="0"/>
              <a:cs typeface="Arial" panose="020B0604020202020204" pitchFamily="34" charset="0"/>
            </a:endParaRPr>
          </a:p>
          <a:p>
            <a:pPr algn="just"/>
            <a:r>
              <a:rPr lang="es-MX" sz="1800" kern="0" dirty="0">
                <a:effectLst/>
                <a:latin typeface="Gothic720 BT" panose="020C0603020203020204" pitchFamily="34" charset="0"/>
                <a:ea typeface="Aptos" panose="020B0004020202020204" pitchFamily="34" charset="0"/>
                <a:cs typeface="Arial" panose="020B0604020202020204" pitchFamily="34" charset="0"/>
              </a:rPr>
              <a:t>Para ello, la asociación civil deberá solicitar autorización al Instituto a través de la Secretaría Ejecutiva.</a:t>
            </a:r>
          </a:p>
          <a:p>
            <a:pPr algn="just"/>
            <a:endParaRPr lang="es-MX" sz="1800" kern="0" dirty="0">
              <a:latin typeface="Gothic720 BT" panose="020C0603020203020204" pitchFamily="34" charset="0"/>
              <a:cs typeface="Arial" panose="020B0604020202020204" pitchFamily="34" charset="0"/>
            </a:endParaRPr>
          </a:p>
          <a:p>
            <a:pPr algn="just"/>
            <a:r>
              <a:rPr lang="es-MX" sz="1800" kern="0" dirty="0">
                <a:latin typeface="Gothic720 BT" panose="020C0603020203020204" pitchFamily="34" charset="0"/>
                <a:ea typeface="Aptos" panose="020B0004020202020204" pitchFamily="34" charset="0"/>
                <a:cs typeface="Arial" panose="020B0604020202020204" pitchFamily="34" charset="0"/>
              </a:rPr>
              <a:t>A</a:t>
            </a:r>
            <a:r>
              <a:rPr lang="es-MX" sz="1800" kern="0" dirty="0">
                <a:effectLst/>
                <a:latin typeface="Gothic720 BT" panose="020C0603020203020204" pitchFamily="34" charset="0"/>
                <a:ea typeface="Aptos" panose="020B0004020202020204" pitchFamily="34" charset="0"/>
                <a:cs typeface="Arial" panose="020B0604020202020204" pitchFamily="34" charset="0"/>
              </a:rPr>
              <a:t>rtículo 187 del Reglamento de Fiscalización</a:t>
            </a:r>
            <a:endParaRPr lang="es-MX" dirty="0"/>
          </a:p>
        </p:txBody>
      </p:sp>
    </p:spTree>
    <p:extLst>
      <p:ext uri="{BB962C8B-B14F-4D97-AF65-F5344CB8AC3E}">
        <p14:creationId xmlns:p14="http://schemas.microsoft.com/office/powerpoint/2010/main" val="4216697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Gráfico&#10;&#10;Descripción generada automáticamente">
            <a:extLst>
              <a:ext uri="{FF2B5EF4-FFF2-40B4-BE49-F238E27FC236}">
                <a16:creationId xmlns:a16="http://schemas.microsoft.com/office/drawing/2014/main" id="{A2A798D0-628A-BBDC-C551-777711FE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109"/>
            <a:ext cx="9144000" cy="6858000"/>
          </a:xfrm>
          <a:prstGeom prst="rect">
            <a:avLst/>
          </a:prstGeom>
        </p:spPr>
      </p:pic>
      <p:sp>
        <p:nvSpPr>
          <p:cNvPr id="2" name="Título 1">
            <a:extLst>
              <a:ext uri="{FF2B5EF4-FFF2-40B4-BE49-F238E27FC236}">
                <a16:creationId xmlns:a16="http://schemas.microsoft.com/office/drawing/2014/main" id="{85E501FB-2E6A-9186-47BF-EDBBDF776E15}"/>
              </a:ext>
            </a:extLst>
          </p:cNvPr>
          <p:cNvSpPr>
            <a:spLocks noGrp="1"/>
          </p:cNvSpPr>
          <p:nvPr>
            <p:ph type="ctrTitle"/>
          </p:nvPr>
        </p:nvSpPr>
        <p:spPr>
          <a:xfrm>
            <a:off x="246185" y="1837347"/>
            <a:ext cx="8651630" cy="3674690"/>
          </a:xfrm>
        </p:spPr>
        <p:txBody>
          <a:bodyPr>
            <a:normAutofit/>
          </a:bodyPr>
          <a:lstStyle/>
          <a:p>
            <a:pPr algn="just"/>
            <a:r>
              <a:rPr lang="es-MX" sz="2700" dirty="0">
                <a:solidFill>
                  <a:srgbClr val="002060"/>
                </a:solidFill>
                <a:latin typeface="Gothic720 BT" panose="020C0603020203020204" pitchFamily="34" charset="0"/>
                <a:ea typeface="Aptos" panose="020B0004020202020204" pitchFamily="34" charset="0"/>
                <a:cs typeface="Arial" panose="020B0604020202020204" pitchFamily="34" charset="0"/>
              </a:rPr>
              <a:t>C</a:t>
            </a:r>
            <a:r>
              <a:rPr lang="es-MX" sz="2700" dirty="0">
                <a:solidFill>
                  <a:srgbClr val="002060"/>
                </a:solidFill>
                <a:effectLst/>
                <a:latin typeface="Gothic720 BT" panose="020C0603020203020204" pitchFamily="34" charset="0"/>
                <a:ea typeface="Aptos" panose="020B0004020202020204" pitchFamily="34" charset="0"/>
                <a:cs typeface="Arial" panose="020B0604020202020204" pitchFamily="34" charset="0"/>
              </a:rPr>
              <a:t>ondición para el inicio del procedimiento sobre el seguimiento a la disolución y liquidación de las asociaciones civiles.</a:t>
            </a:r>
            <a:br>
              <a:rPr lang="es-MX" sz="2000" dirty="0">
                <a:solidFill>
                  <a:srgbClr val="002060"/>
                </a:solidFill>
                <a:effectLst/>
                <a:latin typeface="Gothic720 BT" panose="020C0603020203020204" pitchFamily="34" charset="0"/>
                <a:ea typeface="Aptos" panose="020B0004020202020204" pitchFamily="34" charset="0"/>
                <a:cs typeface="Arial" panose="020B0604020202020204" pitchFamily="34" charset="0"/>
              </a:rPr>
            </a:br>
            <a:br>
              <a:rPr lang="es-MX" sz="2000" dirty="0">
                <a:solidFill>
                  <a:srgbClr val="002060"/>
                </a:solidFill>
                <a:effectLst/>
                <a:latin typeface="Gothic720 BT" panose="020C0603020203020204" pitchFamily="34" charset="0"/>
                <a:ea typeface="Aptos" panose="020B0004020202020204" pitchFamily="34" charset="0"/>
                <a:cs typeface="Arial" panose="020B0604020202020204" pitchFamily="34" charset="0"/>
              </a:rPr>
            </a:br>
            <a:r>
              <a:rPr lang="es-MX" sz="1600" dirty="0">
                <a:effectLst/>
                <a:latin typeface="Gothic720 BT" panose="020C0603020203020204" pitchFamily="34" charset="0"/>
                <a:ea typeface="Aptos" panose="020B0004020202020204" pitchFamily="34" charset="0"/>
                <a:cs typeface="Arial" panose="020B0604020202020204" pitchFamily="34" charset="0"/>
              </a:rPr>
              <a:t>Debe llevarse a cabo una vez que la Secretaría Ejecutiva notifica a la Unidad concluida la jornada electoral que corresponda, para lo cual la Unidad, a su vez, como en el caso concreto ya aconteció</a:t>
            </a:r>
            <a:r>
              <a:rPr lang="es-MX" sz="1600" dirty="0">
                <a:latin typeface="Gothic720 BT" panose="020C0603020203020204" pitchFamily="34" charset="0"/>
                <a:ea typeface="Aptos" panose="020B0004020202020204" pitchFamily="34" charset="0"/>
                <a:cs typeface="Arial" panose="020B0604020202020204" pitchFamily="34" charset="0"/>
              </a:rPr>
              <a:t>, </a:t>
            </a:r>
            <a:r>
              <a:rPr lang="es-MX" sz="1600" dirty="0">
                <a:effectLst/>
                <a:latin typeface="Gothic720 BT" panose="020C0603020203020204" pitchFamily="34" charset="0"/>
                <a:ea typeface="Aptos" panose="020B0004020202020204" pitchFamily="34" charset="0"/>
                <a:cs typeface="Arial" panose="020B0604020202020204" pitchFamily="34" charset="0"/>
              </a:rPr>
              <a:t>notificarlo a la persona representante legal de la asociación civil</a:t>
            </a:r>
            <a:r>
              <a:rPr lang="es-MX" sz="1600" dirty="0">
                <a:effectLst/>
                <a:latin typeface="Gothic720 BT" panose="020C0603020203020204" pitchFamily="34" charset="0"/>
                <a:ea typeface="Aptos" panose="020B0004020202020204" pitchFamily="34" charset="0"/>
                <a:cs typeface="Times New Roman" panose="02020603050405020304" pitchFamily="18" charset="0"/>
              </a:rPr>
              <a:t>.</a:t>
            </a:r>
            <a:br>
              <a:rPr lang="es-MX" sz="1600" dirty="0">
                <a:effectLst/>
                <a:latin typeface="Gothic720 BT" panose="020C0603020203020204" pitchFamily="34" charset="0"/>
                <a:ea typeface="Aptos" panose="020B0004020202020204" pitchFamily="34" charset="0"/>
                <a:cs typeface="Times New Roman" panose="02020603050405020304" pitchFamily="18" charset="0"/>
              </a:rPr>
            </a:br>
            <a:br>
              <a:rPr lang="es-MX" sz="1600" dirty="0">
                <a:effectLst/>
                <a:latin typeface="Gothic720 BT" panose="020C0603020203020204" pitchFamily="34" charset="0"/>
                <a:ea typeface="Aptos" panose="020B0004020202020204" pitchFamily="34" charset="0"/>
                <a:cs typeface="Times New Roman" panose="02020603050405020304" pitchFamily="18" charset="0"/>
              </a:rPr>
            </a:br>
            <a:r>
              <a:rPr lang="es-MX" sz="1600" kern="0" dirty="0">
                <a:effectLst/>
                <a:latin typeface="Gothic720 BT" panose="020C0603020203020204" pitchFamily="34" charset="0"/>
                <a:ea typeface="Aptos" panose="020B0004020202020204" pitchFamily="34" charset="0"/>
                <a:cs typeface="Times New Roman" panose="02020603050405020304" pitchFamily="18" charset="0"/>
              </a:rPr>
              <a:t>Por ello, a través del oficio SE/2531/24 el Secretario Ejecutivo del Instituto Electoral del Estado de Querétaro, remitió el informe emitido por la Encargada de Despacho de la Dirección Ejecutiva de Asuntos Jurídicos del Instituto mediante el oficio DEAJ/2108/2024, en atención a la consulta realizada mediante el diverso SE/2527/24.</a:t>
            </a:r>
            <a:br>
              <a:rPr lang="es-MX" sz="1600" dirty="0"/>
            </a:br>
            <a:br>
              <a:rPr lang="es-MX" sz="1600" dirty="0"/>
            </a:br>
            <a:r>
              <a:rPr lang="es-MX" sz="1600" dirty="0">
                <a:latin typeface="Gothic720 BT" panose="020C0603020203020204" pitchFamily="34" charset="0"/>
                <a:ea typeface="Aptos" panose="020B0004020202020204" pitchFamily="34" charset="0"/>
                <a:cs typeface="Arial" panose="020B0604020202020204" pitchFamily="34" charset="0"/>
              </a:rPr>
              <a:t>A</a:t>
            </a:r>
            <a:r>
              <a:rPr lang="es-MX" sz="1600" dirty="0">
                <a:effectLst/>
                <a:latin typeface="Gothic720 BT" panose="020C0603020203020204" pitchFamily="34" charset="0"/>
                <a:ea typeface="Aptos" panose="020B0004020202020204" pitchFamily="34" charset="0"/>
                <a:cs typeface="Arial" panose="020B0604020202020204" pitchFamily="34" charset="0"/>
              </a:rPr>
              <a:t>rtículo 188 del Reglamento de Fiscalización.</a:t>
            </a:r>
            <a:endParaRPr lang="es-MX" sz="5400" dirty="0"/>
          </a:p>
        </p:txBody>
      </p:sp>
    </p:spTree>
    <p:extLst>
      <p:ext uri="{BB962C8B-B14F-4D97-AF65-F5344CB8AC3E}">
        <p14:creationId xmlns:p14="http://schemas.microsoft.com/office/powerpoint/2010/main" val="375643306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Override1.xml><?xml version="1.0" encoding="utf-8"?>
<a:themeOverride xmlns:a="http://schemas.openxmlformats.org/drawingml/2006/main">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478</TotalTime>
  <Words>2188</Words>
  <Application>Microsoft Office PowerPoint</Application>
  <PresentationFormat>Carta (216 x 279 mm)</PresentationFormat>
  <Paragraphs>135</Paragraphs>
  <Slides>22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22</vt:i4>
      </vt:variant>
    </vt:vector>
  </HeadingPairs>
  <TitlesOfParts>
    <vt:vector size="29" baseType="lpstr">
      <vt:lpstr>Aptos</vt:lpstr>
      <vt:lpstr>Arial</vt:lpstr>
      <vt:lpstr>Calibri</vt:lpstr>
      <vt:lpstr>Calibri Light</vt:lpstr>
      <vt:lpstr>Gothic720 BT</vt:lpstr>
      <vt:lpstr>Times New Roman</vt:lpstr>
      <vt:lpstr>Tema de Office</vt:lpstr>
      <vt:lpstr>Curso de capacitación en materia de Candidaturas Independientes</vt:lpstr>
      <vt:lpstr>Finalidades del curso</vt:lpstr>
      <vt:lpstr>Finalidades del curso </vt:lpstr>
      <vt:lpstr>Fundamento</vt:lpstr>
      <vt:lpstr>Hipótesis para el inicio del procedimiento.   La disolución y liquidación de las asociaciones civiles constituidas para apoyar en el procedimiento de registro en candidatura independiente, procede por diversas causas:   a) Acuerdo de las personas asociadas que para el efecto sean convocadas legalmente.   b) Porque se haga imposible la realización de los fines para los cuales fue constituida.   c) Por el cumplimiento del objeto social.  d) Por resolución dictada por autoridad competente.  En su caso, la asociación civil podrá ampliar su vigencia y modificar su objeto social.   Artículo 180 del Reglamento de Fiscalización.    </vt:lpstr>
      <vt:lpstr>Inicio del procedimiento sobre seguimiento  a la disolución y liquidación</vt:lpstr>
      <vt:lpstr>Gastos efectuados</vt:lpstr>
      <vt:lpstr>Cumplimiento a obligaciones de las candidaturas independientes que participaron en el proceso electoral 2023-2024</vt:lpstr>
      <vt:lpstr>Condición para el inicio del procedimiento sobre el seguimiento a la disolución y liquidación de las asociaciones civiles.  Debe llevarse a cabo una vez que la Secretaría Ejecutiva notifica a la Unidad concluida la jornada electoral que corresponda, para lo cual la Unidad, a su vez, como en el caso concreto ya aconteció, notificarlo a la persona representante legal de la asociación civil.  Por ello, a través del oficio SE/2531/24 el Secretario Ejecutivo del Instituto Electoral del Estado de Querétaro, remitió el informe emitido por la Encargada de Despacho de la Dirección Ejecutiva de Asuntos Jurídicos del Instituto mediante el oficio DEAJ/2108/2024, en atención a la consulta realizada mediante el diverso SE/2527/24.  Artículo 188 del Reglamento de Fiscalización.</vt:lpstr>
      <vt:lpstr>Notificación sobre el inicio del procedimiento de liquidación</vt:lpstr>
      <vt:lpstr>Cumplimiento de obligaciones por la  persona designada como responsable.</vt:lpstr>
      <vt:lpstr>Informe</vt:lpstr>
      <vt:lpstr>Informe</vt:lpstr>
      <vt:lpstr>Existencia de remanentes</vt:lpstr>
      <vt:lpstr>Informe a la Secretaría Ejecutiva</vt:lpstr>
      <vt:lpstr>Etapa de disolución, liquidación o cambio de objeto social y ampliación de vigencia.</vt:lpstr>
      <vt:lpstr>Autorización para disolución, liquidación  o cambio de objeto social.</vt:lpstr>
      <vt:lpstr>¿Cómo se acredita la liquidación de la asociación ante el Instituto?</vt:lpstr>
      <vt:lpstr>¿Cuál es el plazo para presentar la documentación sobre la liquidación de la asociación?</vt:lpstr>
      <vt:lpstr>¿Cuál es el plazo para presentar la documentación sobre el cambio de objeto social de la asociación?</vt:lpstr>
      <vt:lpstr>Informe Final a la  Secretaría Ejecutiva.</vt:lpstr>
      <vt:lpstr>Su participación hace la democracia.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Jimenez Garcia</dc:creator>
  <cp:lastModifiedBy>Carlos Abraham Rojas Granados</cp:lastModifiedBy>
  <cp:revision>8</cp:revision>
  <dcterms:created xsi:type="dcterms:W3CDTF">2023-08-21T15:02:29Z</dcterms:created>
  <dcterms:modified xsi:type="dcterms:W3CDTF">2024-07-28T00:03:35Z</dcterms:modified>
</cp:coreProperties>
</file>